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8288000" cy="10287000"/>
  <p:notesSz cx="6858000" cy="9144000"/>
  <p:embeddedFontLst>
    <p:embeddedFont>
      <p:font typeface="Aileron Heavy" panose="020B0604020202020204" charset="0"/>
      <p:regular r:id="rId30"/>
    </p:embeddedFont>
    <p:embeddedFont>
      <p:font typeface="Aileron Heavy Bold" panose="020B0604020202020204" charset="0"/>
      <p:regular r:id="rId31"/>
    </p:embeddedFont>
    <p:embeddedFont>
      <p:font typeface="Aileron Regular" panose="020B0604020202020204" charset="0"/>
      <p:regular r:id="rId32"/>
    </p:embeddedFont>
    <p:embeddedFont>
      <p:font typeface="Aileron Regular Bold" panose="020B0604020202020204" charset="0"/>
      <p:regular r:id="rId33"/>
    </p:embeddedFont>
    <p:embeddedFont>
      <p:font typeface="Calibri" panose="020F0502020204030204" pitchFamily="34" charset="0"/>
      <p:regular r:id="rId34"/>
      <p:bold r:id="rId35"/>
      <p:italic r:id="rId36"/>
      <p:boldItalic r:id="rId37"/>
    </p:embeddedFont>
    <p:embeddedFont>
      <p:font typeface="Canva Sans" panose="020B0604020202020204" charset="0"/>
      <p:regular r:id="rId38"/>
    </p:embeddedFont>
    <p:embeddedFont>
      <p:font typeface="Canva Sans Bold" panose="020B0604020202020204" charset="0"/>
      <p:regular r:id="rId39"/>
    </p:embeddedFont>
    <p:embeddedFont>
      <p:font typeface="League Spartan" panose="020B0604020202020204"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304" y="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30.06.2023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‹Nr.›</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Bevor wir mit dem Projekt beginnen konnten, mussten wir einen Projektantrag mit der Projektidee, einzelnen Meilensteinen, Zusatzzielen und Lernziele stellen. </a:t>
            </a:r>
          </a:p>
          <a:p>
            <a:r>
              <a:rPr lang="en-US"/>
              <a:t>Weil ich mir bereits im Voraus Gedanken zu meinem Projekt gemacht habe und Jörg mir die Grundidee gegeben hatte, war ich ziemlich schnell fertig mit dem Antrag und durfte somit auch gleich loslegen.</a:t>
            </a:r>
          </a:p>
          <a:p>
            <a:endParaRPr lang="en-US"/>
          </a:p>
          <a:p>
            <a:r>
              <a:rPr lang="en-US"/>
              <a:t>Ich habe im ÜK184 Jörg Häderli gefragt, was für ein Abschlussprojekt zu mir passen würde.</a:t>
            </a:r>
          </a:p>
          <a:p>
            <a:r>
              <a:rPr lang="en-US"/>
              <a:t>Seine Idee war, etwas mit einem Active Directory (AD) zu machen, respektive ein Netzwerk.</a:t>
            </a:r>
          </a:p>
          <a:p>
            <a:r>
              <a:rPr lang="en-US"/>
              <a:t>Mir gefiel der Gedanke und deswegen habe ich diesen notiert.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OS &gt; Clear console</a:t>
            </a:r>
          </a:p>
          <a:p>
            <a:r>
              <a:rPr lang="en-US"/>
              <a:t>mysql.connector &gt; DB</a:t>
            </a:r>
          </a:p>
          <a:p>
            <a:r>
              <a:rPr lang="en-US"/>
              <a:t>colorama &gt; Farbiger Text</a:t>
            </a:r>
          </a:p>
          <a:p>
            <a:r>
              <a:rPr lang="en-US"/>
              <a:t>time &gt; Datum/Uhrzeit abrufen</a:t>
            </a:r>
          </a:p>
          <a:p>
            <a:r>
              <a:rPr lang="en-US"/>
              <a:t>datetime &gt; Zeit input check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Das Fazit meiner Leistungen fällt äusserst positiv aus. Ich bin ausserordentlich zufrieden, da ich alle mei-ne gesetzten Ziele erreicht habe und den vorgegebenen Zeitplan erfolgreich eingehalten habe. Die erziel-ten Ergebnisse sind für mich ein Beweis für meine harte Arbeit und Einsatzbereitschaft.</a:t>
            </a:r>
          </a:p>
          <a:p>
            <a:endParaRPr lang="en-US"/>
          </a:p>
          <a:p>
            <a:r>
              <a:rPr lang="en-US"/>
              <a:t>Während dieses Projekts konnte ich eine Fülle an wertvollen Erfahrungen sammeln. Insbesondere habe ich meine Kenntnisse und Fähigkeiten im Umgang mit Windows Servern und anderen relevanten Services erheblich verbessert. Diese neuen Fähigkeiten werden mir zweifellos helfen, zukünftige Aufgaben schneller und effizienter zu bewältigen.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6/30/2023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‹Nr.›</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1.jpeg"/></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304" t="19909" b="16638"/>
          <a:stretch>
            <a:fillRect/>
          </a:stretch>
        </p:blipFill>
        <p:spPr>
          <a:xfrm>
            <a:off x="0" y="0"/>
            <a:ext cx="18288000" cy="10287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Freeform 2"/>
          <p:cNvSpPr/>
          <p:nvPr/>
        </p:nvSpPr>
        <p:spPr>
          <a:xfrm>
            <a:off x="7711220" y="0"/>
            <a:ext cx="10576780" cy="10532057"/>
          </a:xfrm>
          <a:custGeom>
            <a:avLst/>
            <a:gdLst/>
            <a:ahLst/>
            <a:cxnLst/>
            <a:rect l="l" t="t" r="r" b="b"/>
            <a:pathLst>
              <a:path w="10576780" h="10532057">
                <a:moveTo>
                  <a:pt x="0" y="0"/>
                </a:moveTo>
                <a:lnTo>
                  <a:pt x="10576780" y="0"/>
                </a:lnTo>
                <a:lnTo>
                  <a:pt x="10576780" y="10532057"/>
                </a:lnTo>
                <a:lnTo>
                  <a:pt x="0" y="10532057"/>
                </a:lnTo>
                <a:lnTo>
                  <a:pt x="0" y="0"/>
                </a:lnTo>
                <a:close/>
              </a:path>
            </a:pathLst>
          </a:custGeom>
          <a:blipFill>
            <a:blip r:embed="rId2"/>
            <a:stretch>
              <a:fillRect/>
            </a:stretch>
          </a:blipFill>
        </p:spPr>
      </p:sp>
      <p:sp>
        <p:nvSpPr>
          <p:cNvPr id="3" name="TextBox 3"/>
          <p:cNvSpPr txBox="1"/>
          <p:nvPr/>
        </p:nvSpPr>
        <p:spPr>
          <a:xfrm>
            <a:off x="1028700" y="576199"/>
            <a:ext cx="14291212" cy="876427"/>
          </a:xfrm>
          <a:prstGeom prst="rect">
            <a:avLst/>
          </a:prstGeom>
        </p:spPr>
        <p:txBody>
          <a:bodyPr lIns="0" tIns="0" rIns="0" bIns="0" rtlCol="0" anchor="t">
            <a:spAutoFit/>
          </a:bodyPr>
          <a:lstStyle/>
          <a:p>
            <a:pPr>
              <a:lnSpc>
                <a:spcPts val="6944"/>
              </a:lnSpc>
            </a:pPr>
            <a:r>
              <a:rPr lang="en-US" sz="5600" spc="-168">
                <a:solidFill>
                  <a:srgbClr val="3EDAD8"/>
                </a:solidFill>
                <a:latin typeface="Aileron Heavy"/>
              </a:rPr>
              <a:t>3. Netzwerkplan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Freeform 2"/>
          <p:cNvSpPr/>
          <p:nvPr/>
        </p:nvSpPr>
        <p:spPr>
          <a:xfrm>
            <a:off x="0" y="2015500"/>
            <a:ext cx="18288000" cy="8271500"/>
          </a:xfrm>
          <a:custGeom>
            <a:avLst/>
            <a:gdLst/>
            <a:ahLst/>
            <a:cxnLst/>
            <a:rect l="l" t="t" r="r" b="b"/>
            <a:pathLst>
              <a:path w="18288000" h="8271500">
                <a:moveTo>
                  <a:pt x="0" y="0"/>
                </a:moveTo>
                <a:lnTo>
                  <a:pt x="18288000" y="0"/>
                </a:lnTo>
                <a:lnTo>
                  <a:pt x="18288000" y="8271500"/>
                </a:lnTo>
                <a:lnTo>
                  <a:pt x="0" y="8271500"/>
                </a:lnTo>
                <a:lnTo>
                  <a:pt x="0" y="0"/>
                </a:lnTo>
                <a:close/>
              </a:path>
            </a:pathLst>
          </a:custGeom>
          <a:blipFill>
            <a:blip r:embed="rId2"/>
            <a:stretch>
              <a:fillRect/>
            </a:stretch>
          </a:blipFill>
        </p:spPr>
      </p:sp>
      <p:sp>
        <p:nvSpPr>
          <p:cNvPr id="3" name="Freeform 3"/>
          <p:cNvSpPr/>
          <p:nvPr/>
        </p:nvSpPr>
        <p:spPr>
          <a:xfrm>
            <a:off x="0" y="874958"/>
            <a:ext cx="18288000" cy="1140542"/>
          </a:xfrm>
          <a:custGeom>
            <a:avLst/>
            <a:gdLst/>
            <a:ahLst/>
            <a:cxnLst/>
            <a:rect l="l" t="t" r="r" b="b"/>
            <a:pathLst>
              <a:path w="18288000" h="1140542">
                <a:moveTo>
                  <a:pt x="0" y="0"/>
                </a:moveTo>
                <a:lnTo>
                  <a:pt x="18288000" y="0"/>
                </a:lnTo>
                <a:lnTo>
                  <a:pt x="18288000" y="1140542"/>
                </a:lnTo>
                <a:lnTo>
                  <a:pt x="0" y="1140542"/>
                </a:lnTo>
                <a:lnTo>
                  <a:pt x="0" y="0"/>
                </a:lnTo>
                <a:close/>
              </a:path>
            </a:pathLst>
          </a:custGeom>
          <a:blipFill>
            <a:blip r:embed="rId3"/>
            <a:stretch>
              <a:fillRect/>
            </a:stretch>
          </a:blipFill>
        </p:spPr>
      </p:sp>
      <p:sp>
        <p:nvSpPr>
          <p:cNvPr id="4" name="TextBox 4"/>
          <p:cNvSpPr txBox="1"/>
          <p:nvPr/>
        </p:nvSpPr>
        <p:spPr>
          <a:xfrm>
            <a:off x="866474" y="-28575"/>
            <a:ext cx="14291212" cy="876427"/>
          </a:xfrm>
          <a:prstGeom prst="rect">
            <a:avLst/>
          </a:prstGeom>
        </p:spPr>
        <p:txBody>
          <a:bodyPr lIns="0" tIns="0" rIns="0" bIns="0" rtlCol="0" anchor="t">
            <a:spAutoFit/>
          </a:bodyPr>
          <a:lstStyle/>
          <a:p>
            <a:pPr>
              <a:lnSpc>
                <a:spcPts val="6944"/>
              </a:lnSpc>
            </a:pPr>
            <a:r>
              <a:rPr lang="en-US" sz="5600" spc="-168">
                <a:solidFill>
                  <a:srgbClr val="3EDAD8"/>
                </a:solidFill>
                <a:latin typeface="Aileron Heavy"/>
              </a:rPr>
              <a:t>4. Ablauf</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Freeform 2"/>
          <p:cNvSpPr/>
          <p:nvPr/>
        </p:nvSpPr>
        <p:spPr>
          <a:xfrm>
            <a:off x="1810379" y="2059908"/>
            <a:ext cx="14667242" cy="3285244"/>
          </a:xfrm>
          <a:custGeom>
            <a:avLst/>
            <a:gdLst/>
            <a:ahLst/>
            <a:cxnLst/>
            <a:rect l="l" t="t" r="r" b="b"/>
            <a:pathLst>
              <a:path w="14667242" h="3285244">
                <a:moveTo>
                  <a:pt x="0" y="0"/>
                </a:moveTo>
                <a:lnTo>
                  <a:pt x="14667242" y="0"/>
                </a:lnTo>
                <a:lnTo>
                  <a:pt x="14667242" y="3285244"/>
                </a:lnTo>
                <a:lnTo>
                  <a:pt x="0" y="3285244"/>
                </a:lnTo>
                <a:lnTo>
                  <a:pt x="0" y="0"/>
                </a:lnTo>
                <a:close/>
              </a:path>
            </a:pathLst>
          </a:custGeom>
          <a:blipFill>
            <a:blip r:embed="rId2"/>
            <a:stretch>
              <a:fillRect t="-7749" r="-71721" b="-162412"/>
            </a:stretch>
          </a:blipFill>
        </p:spPr>
      </p:sp>
      <p:grpSp>
        <p:nvGrpSpPr>
          <p:cNvPr id="3" name="Group 3"/>
          <p:cNvGrpSpPr/>
          <p:nvPr/>
        </p:nvGrpSpPr>
        <p:grpSpPr>
          <a:xfrm>
            <a:off x="0" y="10124017"/>
            <a:ext cx="16192500" cy="172508"/>
            <a:chOff x="0" y="0"/>
            <a:chExt cx="4264691" cy="45434"/>
          </a:xfrm>
        </p:grpSpPr>
        <p:sp>
          <p:nvSpPr>
            <p:cNvPr id="4" name="Freeform 4"/>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EDAD8"/>
            </a:solidFill>
          </p:spPr>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grpSp>
        <p:nvGrpSpPr>
          <p:cNvPr id="6" name="Group 6"/>
          <p:cNvGrpSpPr/>
          <p:nvPr/>
        </p:nvGrpSpPr>
        <p:grpSpPr>
          <a:xfrm>
            <a:off x="0" y="0"/>
            <a:ext cx="16192500" cy="172508"/>
            <a:chOff x="0" y="0"/>
            <a:chExt cx="4264691" cy="45434"/>
          </a:xfrm>
        </p:grpSpPr>
        <p:sp>
          <p:nvSpPr>
            <p:cNvPr id="7" name="Freeform 7"/>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EDAD8"/>
            </a:solidFill>
          </p:spPr>
        </p:sp>
        <p:sp>
          <p:nvSpPr>
            <p:cNvPr id="8" name="TextBox 8"/>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sp>
        <p:nvSpPr>
          <p:cNvPr id="9" name="TextBox 9"/>
          <p:cNvSpPr txBox="1"/>
          <p:nvPr/>
        </p:nvSpPr>
        <p:spPr>
          <a:xfrm>
            <a:off x="1028700" y="143933"/>
            <a:ext cx="14291212" cy="876427"/>
          </a:xfrm>
          <a:prstGeom prst="rect">
            <a:avLst/>
          </a:prstGeom>
        </p:spPr>
        <p:txBody>
          <a:bodyPr lIns="0" tIns="0" rIns="0" bIns="0" rtlCol="0" anchor="t">
            <a:spAutoFit/>
          </a:bodyPr>
          <a:lstStyle/>
          <a:p>
            <a:pPr>
              <a:lnSpc>
                <a:spcPts val="6944"/>
              </a:lnSpc>
            </a:pPr>
            <a:r>
              <a:rPr lang="en-US" sz="5600" spc="-168">
                <a:solidFill>
                  <a:srgbClr val="3EDAD8"/>
                </a:solidFill>
                <a:latin typeface="Aileron Heavy"/>
              </a:rPr>
              <a:t>4. Ablauf | Planen &amp; Entscheiden</a:t>
            </a:r>
          </a:p>
        </p:txBody>
      </p:sp>
      <p:sp>
        <p:nvSpPr>
          <p:cNvPr id="10" name="TextBox 10"/>
          <p:cNvSpPr txBox="1"/>
          <p:nvPr/>
        </p:nvSpPr>
        <p:spPr>
          <a:xfrm>
            <a:off x="376030" y="1376903"/>
            <a:ext cx="14291212" cy="683006"/>
          </a:xfrm>
          <a:prstGeom prst="rect">
            <a:avLst/>
          </a:prstGeom>
        </p:spPr>
        <p:txBody>
          <a:bodyPr lIns="0" tIns="0" rIns="0" bIns="0" rtlCol="0" anchor="t">
            <a:spAutoFit/>
          </a:bodyPr>
          <a:lstStyle/>
          <a:p>
            <a:pPr>
              <a:lnSpc>
                <a:spcPts val="5332"/>
              </a:lnSpc>
            </a:pPr>
            <a:r>
              <a:rPr lang="en-US" sz="4300" spc="-129">
                <a:solidFill>
                  <a:srgbClr val="3EDAD8"/>
                </a:solidFill>
                <a:latin typeface="Aileron Heavy"/>
              </a:rPr>
              <a:t>Soll:</a:t>
            </a:r>
          </a:p>
        </p:txBody>
      </p:sp>
      <p:sp>
        <p:nvSpPr>
          <p:cNvPr id="11" name="TextBox 11"/>
          <p:cNvSpPr txBox="1"/>
          <p:nvPr/>
        </p:nvSpPr>
        <p:spPr>
          <a:xfrm>
            <a:off x="376030" y="5527451"/>
            <a:ext cx="14291212" cy="683006"/>
          </a:xfrm>
          <a:prstGeom prst="rect">
            <a:avLst/>
          </a:prstGeom>
        </p:spPr>
        <p:txBody>
          <a:bodyPr lIns="0" tIns="0" rIns="0" bIns="0" rtlCol="0" anchor="t">
            <a:spAutoFit/>
          </a:bodyPr>
          <a:lstStyle/>
          <a:p>
            <a:pPr>
              <a:lnSpc>
                <a:spcPts val="5332"/>
              </a:lnSpc>
            </a:pPr>
            <a:r>
              <a:rPr lang="en-US" sz="4300" spc="-129">
                <a:solidFill>
                  <a:srgbClr val="3EDAD8"/>
                </a:solidFill>
                <a:latin typeface="Aileron Heavy"/>
              </a:rPr>
              <a:t>Ist:</a:t>
            </a:r>
          </a:p>
        </p:txBody>
      </p:sp>
      <p:sp>
        <p:nvSpPr>
          <p:cNvPr id="12" name="Freeform 12"/>
          <p:cNvSpPr/>
          <p:nvPr/>
        </p:nvSpPr>
        <p:spPr>
          <a:xfrm>
            <a:off x="1810379" y="6420006"/>
            <a:ext cx="14667242" cy="3285244"/>
          </a:xfrm>
          <a:custGeom>
            <a:avLst/>
            <a:gdLst/>
            <a:ahLst/>
            <a:cxnLst/>
            <a:rect l="l" t="t" r="r" b="b"/>
            <a:pathLst>
              <a:path w="14667242" h="3285244">
                <a:moveTo>
                  <a:pt x="0" y="0"/>
                </a:moveTo>
                <a:lnTo>
                  <a:pt x="14667242" y="0"/>
                </a:lnTo>
                <a:lnTo>
                  <a:pt x="14667242" y="3285244"/>
                </a:lnTo>
                <a:lnTo>
                  <a:pt x="0" y="3285244"/>
                </a:lnTo>
                <a:lnTo>
                  <a:pt x="0" y="0"/>
                </a:lnTo>
                <a:close/>
              </a:path>
            </a:pathLst>
          </a:custGeom>
          <a:blipFill>
            <a:blip r:embed="rId2"/>
            <a:stretch>
              <a:fillRect t="-7749" r="-71721" b="-162412"/>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0" y="10124017"/>
            <a:ext cx="16192500" cy="172508"/>
            <a:chOff x="0" y="0"/>
            <a:chExt cx="4264691" cy="45434"/>
          </a:xfrm>
        </p:grpSpPr>
        <p:sp>
          <p:nvSpPr>
            <p:cNvPr id="3" name="Freeform 3"/>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EDAD8"/>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grpSp>
        <p:nvGrpSpPr>
          <p:cNvPr id="5" name="Group 5"/>
          <p:cNvGrpSpPr/>
          <p:nvPr/>
        </p:nvGrpSpPr>
        <p:grpSpPr>
          <a:xfrm>
            <a:off x="0" y="0"/>
            <a:ext cx="16192500" cy="172508"/>
            <a:chOff x="0" y="0"/>
            <a:chExt cx="4264691" cy="45434"/>
          </a:xfrm>
        </p:grpSpPr>
        <p:sp>
          <p:nvSpPr>
            <p:cNvPr id="6" name="Freeform 6"/>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EDAD8"/>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sp>
        <p:nvSpPr>
          <p:cNvPr id="8" name="Freeform 8"/>
          <p:cNvSpPr/>
          <p:nvPr/>
        </p:nvSpPr>
        <p:spPr>
          <a:xfrm>
            <a:off x="1028700" y="2233029"/>
            <a:ext cx="16230600" cy="2910471"/>
          </a:xfrm>
          <a:custGeom>
            <a:avLst/>
            <a:gdLst/>
            <a:ahLst/>
            <a:cxnLst/>
            <a:rect l="l" t="t" r="r" b="b"/>
            <a:pathLst>
              <a:path w="16230600" h="2910471">
                <a:moveTo>
                  <a:pt x="0" y="0"/>
                </a:moveTo>
                <a:lnTo>
                  <a:pt x="16230600" y="0"/>
                </a:lnTo>
                <a:lnTo>
                  <a:pt x="16230600" y="2910471"/>
                </a:lnTo>
                <a:lnTo>
                  <a:pt x="0" y="2910471"/>
                </a:lnTo>
                <a:lnTo>
                  <a:pt x="0" y="0"/>
                </a:lnTo>
                <a:close/>
              </a:path>
            </a:pathLst>
          </a:custGeom>
          <a:blipFill>
            <a:blip r:embed="rId2"/>
            <a:stretch>
              <a:fillRect/>
            </a:stretch>
          </a:blipFill>
        </p:spPr>
      </p:sp>
      <p:sp>
        <p:nvSpPr>
          <p:cNvPr id="9" name="Freeform 9"/>
          <p:cNvSpPr/>
          <p:nvPr/>
        </p:nvSpPr>
        <p:spPr>
          <a:xfrm>
            <a:off x="1028700" y="6377218"/>
            <a:ext cx="16230600" cy="2881082"/>
          </a:xfrm>
          <a:custGeom>
            <a:avLst/>
            <a:gdLst/>
            <a:ahLst/>
            <a:cxnLst/>
            <a:rect l="l" t="t" r="r" b="b"/>
            <a:pathLst>
              <a:path w="16230600" h="2881082">
                <a:moveTo>
                  <a:pt x="0" y="0"/>
                </a:moveTo>
                <a:lnTo>
                  <a:pt x="16230600" y="0"/>
                </a:lnTo>
                <a:lnTo>
                  <a:pt x="16230600" y="2881082"/>
                </a:lnTo>
                <a:lnTo>
                  <a:pt x="0" y="2881082"/>
                </a:lnTo>
                <a:lnTo>
                  <a:pt x="0" y="0"/>
                </a:lnTo>
                <a:close/>
              </a:path>
            </a:pathLst>
          </a:custGeom>
          <a:blipFill>
            <a:blip r:embed="rId3"/>
            <a:stretch>
              <a:fillRect/>
            </a:stretch>
          </a:blipFill>
        </p:spPr>
      </p:sp>
      <p:sp>
        <p:nvSpPr>
          <p:cNvPr id="10" name="TextBox 10"/>
          <p:cNvSpPr txBox="1"/>
          <p:nvPr/>
        </p:nvSpPr>
        <p:spPr>
          <a:xfrm>
            <a:off x="1028700" y="143933"/>
            <a:ext cx="14291212" cy="876427"/>
          </a:xfrm>
          <a:prstGeom prst="rect">
            <a:avLst/>
          </a:prstGeom>
        </p:spPr>
        <p:txBody>
          <a:bodyPr lIns="0" tIns="0" rIns="0" bIns="0" rtlCol="0" anchor="t">
            <a:spAutoFit/>
          </a:bodyPr>
          <a:lstStyle/>
          <a:p>
            <a:pPr>
              <a:lnSpc>
                <a:spcPts val="6944"/>
              </a:lnSpc>
            </a:pPr>
            <a:r>
              <a:rPr lang="en-US" sz="5600" spc="-168">
                <a:solidFill>
                  <a:srgbClr val="3EDAD8"/>
                </a:solidFill>
                <a:latin typeface="Aileron Heavy"/>
              </a:rPr>
              <a:t>4. Ablauf | Meilensteine &amp; Ziele</a:t>
            </a:r>
          </a:p>
        </p:txBody>
      </p:sp>
      <p:sp>
        <p:nvSpPr>
          <p:cNvPr id="11" name="TextBox 11"/>
          <p:cNvSpPr txBox="1"/>
          <p:nvPr/>
        </p:nvSpPr>
        <p:spPr>
          <a:xfrm>
            <a:off x="376030" y="1376903"/>
            <a:ext cx="14291212" cy="683006"/>
          </a:xfrm>
          <a:prstGeom prst="rect">
            <a:avLst/>
          </a:prstGeom>
        </p:spPr>
        <p:txBody>
          <a:bodyPr lIns="0" tIns="0" rIns="0" bIns="0" rtlCol="0" anchor="t">
            <a:spAutoFit/>
          </a:bodyPr>
          <a:lstStyle/>
          <a:p>
            <a:pPr>
              <a:lnSpc>
                <a:spcPts val="5332"/>
              </a:lnSpc>
            </a:pPr>
            <a:r>
              <a:rPr lang="en-US" sz="4300" spc="-129">
                <a:solidFill>
                  <a:srgbClr val="3EDAD8"/>
                </a:solidFill>
                <a:latin typeface="Aileron Heavy"/>
              </a:rPr>
              <a:t>Soll:</a:t>
            </a:r>
          </a:p>
        </p:txBody>
      </p:sp>
      <p:sp>
        <p:nvSpPr>
          <p:cNvPr id="12" name="TextBox 12"/>
          <p:cNvSpPr txBox="1"/>
          <p:nvPr/>
        </p:nvSpPr>
        <p:spPr>
          <a:xfrm>
            <a:off x="376030" y="5527451"/>
            <a:ext cx="14291212" cy="683006"/>
          </a:xfrm>
          <a:prstGeom prst="rect">
            <a:avLst/>
          </a:prstGeom>
        </p:spPr>
        <p:txBody>
          <a:bodyPr lIns="0" tIns="0" rIns="0" bIns="0" rtlCol="0" anchor="t">
            <a:spAutoFit/>
          </a:bodyPr>
          <a:lstStyle/>
          <a:p>
            <a:pPr>
              <a:lnSpc>
                <a:spcPts val="5332"/>
              </a:lnSpc>
            </a:pPr>
            <a:r>
              <a:rPr lang="en-US" sz="4300" spc="-129">
                <a:solidFill>
                  <a:srgbClr val="3EDAD8"/>
                </a:solidFill>
                <a:latin typeface="Aileron Heavy"/>
              </a:rPr>
              <a:t>Ist: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AutoShape 2"/>
          <p:cNvSpPr/>
          <p:nvPr/>
        </p:nvSpPr>
        <p:spPr>
          <a:xfrm>
            <a:off x="12377936" y="5896228"/>
            <a:ext cx="5910064" cy="0"/>
          </a:xfrm>
          <a:prstGeom prst="line">
            <a:avLst/>
          </a:prstGeom>
          <a:ln w="285750" cap="flat">
            <a:solidFill>
              <a:srgbClr val="5FD6AB"/>
            </a:solidFill>
            <a:prstDash val="solid"/>
            <a:headEnd type="none" w="sm" len="sm"/>
            <a:tailEnd type="none" w="sm" len="sm"/>
          </a:ln>
        </p:spPr>
      </p:sp>
      <p:sp>
        <p:nvSpPr>
          <p:cNvPr id="3" name="AutoShape 3"/>
          <p:cNvSpPr/>
          <p:nvPr/>
        </p:nvSpPr>
        <p:spPr>
          <a:xfrm>
            <a:off x="5910064" y="5896228"/>
            <a:ext cx="6467871" cy="0"/>
          </a:xfrm>
          <a:prstGeom prst="line">
            <a:avLst/>
          </a:prstGeom>
          <a:ln w="285750" cap="flat">
            <a:solidFill>
              <a:srgbClr val="069EFF"/>
            </a:solidFill>
            <a:prstDash val="solid"/>
            <a:headEnd type="none" w="sm" len="sm"/>
            <a:tailEnd type="none" w="sm" len="sm"/>
          </a:ln>
        </p:spPr>
      </p:sp>
      <p:sp>
        <p:nvSpPr>
          <p:cNvPr id="4" name="AutoShape 4"/>
          <p:cNvSpPr/>
          <p:nvPr/>
        </p:nvSpPr>
        <p:spPr>
          <a:xfrm>
            <a:off x="0" y="5896228"/>
            <a:ext cx="5910064" cy="0"/>
          </a:xfrm>
          <a:prstGeom prst="line">
            <a:avLst/>
          </a:prstGeom>
          <a:ln w="285750" cap="flat">
            <a:solidFill>
              <a:srgbClr val="3EDAD8"/>
            </a:solidFill>
            <a:prstDash val="solid"/>
            <a:headEnd type="none" w="sm" len="sm"/>
            <a:tailEnd type="none" w="sm" len="sm"/>
          </a:ln>
        </p:spPr>
      </p:sp>
      <p:grpSp>
        <p:nvGrpSpPr>
          <p:cNvPr id="5" name="Group 5"/>
          <p:cNvGrpSpPr/>
          <p:nvPr/>
        </p:nvGrpSpPr>
        <p:grpSpPr>
          <a:xfrm>
            <a:off x="14956964" y="5095347"/>
            <a:ext cx="752007" cy="658006"/>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5FD6AB"/>
            </a:solidFill>
          </p:spPr>
        </p:sp>
        <p:sp>
          <p:nvSpPr>
            <p:cNvPr id="7" name="TextBox 7"/>
            <p:cNvSpPr txBox="1"/>
            <p:nvPr/>
          </p:nvSpPr>
          <p:spPr>
            <a:xfrm>
              <a:off x="127000" y="273050"/>
              <a:ext cx="558800" cy="387350"/>
            </a:xfrm>
            <a:prstGeom prst="rect">
              <a:avLst/>
            </a:prstGeom>
          </p:spPr>
          <p:txBody>
            <a:bodyPr lIns="50800" tIns="50800" rIns="50800" bIns="50800" rtlCol="0" anchor="ctr"/>
            <a:lstStyle/>
            <a:p>
              <a:pPr algn="ctr">
                <a:lnSpc>
                  <a:spcPts val="3299"/>
                </a:lnSpc>
              </a:pPr>
              <a:endParaRPr/>
            </a:p>
          </p:txBody>
        </p:sp>
      </p:grpSp>
      <p:grpSp>
        <p:nvGrpSpPr>
          <p:cNvPr id="8" name="Group 8"/>
          <p:cNvGrpSpPr/>
          <p:nvPr/>
        </p:nvGrpSpPr>
        <p:grpSpPr>
          <a:xfrm>
            <a:off x="2579029" y="5095347"/>
            <a:ext cx="752007" cy="658006"/>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3EDAD8"/>
            </a:solidFill>
          </p:spPr>
        </p:sp>
        <p:sp>
          <p:nvSpPr>
            <p:cNvPr id="10" name="TextBox 10"/>
            <p:cNvSpPr txBox="1"/>
            <p:nvPr/>
          </p:nvSpPr>
          <p:spPr>
            <a:xfrm>
              <a:off x="127000" y="273050"/>
              <a:ext cx="558800" cy="387350"/>
            </a:xfrm>
            <a:prstGeom prst="rect">
              <a:avLst/>
            </a:prstGeom>
          </p:spPr>
          <p:txBody>
            <a:bodyPr lIns="50800" tIns="50800" rIns="50800" bIns="50800" rtlCol="0" anchor="ctr"/>
            <a:lstStyle/>
            <a:p>
              <a:pPr algn="ctr">
                <a:lnSpc>
                  <a:spcPts val="3299"/>
                </a:lnSpc>
              </a:pPr>
              <a:endParaRPr/>
            </a:p>
          </p:txBody>
        </p:sp>
      </p:grpSp>
      <p:grpSp>
        <p:nvGrpSpPr>
          <p:cNvPr id="11" name="Group 11"/>
          <p:cNvGrpSpPr/>
          <p:nvPr/>
        </p:nvGrpSpPr>
        <p:grpSpPr>
          <a:xfrm rot="-10800000">
            <a:off x="8767996" y="6039103"/>
            <a:ext cx="752007" cy="658006"/>
            <a:chOff x="0" y="0"/>
            <a:chExt cx="812800" cy="711200"/>
          </a:xfrm>
        </p:grpSpPr>
        <p:sp>
          <p:nvSpPr>
            <p:cNvPr id="12" name="Freeform 1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69EFF"/>
            </a:solidFill>
          </p:spPr>
        </p:sp>
        <p:sp>
          <p:nvSpPr>
            <p:cNvPr id="13" name="TextBox 13"/>
            <p:cNvSpPr txBox="1"/>
            <p:nvPr/>
          </p:nvSpPr>
          <p:spPr>
            <a:xfrm>
              <a:off x="127000" y="273050"/>
              <a:ext cx="558800" cy="387350"/>
            </a:xfrm>
            <a:prstGeom prst="rect">
              <a:avLst/>
            </a:prstGeom>
          </p:spPr>
          <p:txBody>
            <a:bodyPr lIns="50800" tIns="50800" rIns="50800" bIns="50800" rtlCol="0" anchor="ctr"/>
            <a:lstStyle/>
            <a:p>
              <a:pPr algn="ctr">
                <a:lnSpc>
                  <a:spcPts val="3299"/>
                </a:lnSpc>
              </a:pPr>
              <a:endParaRPr/>
            </a:p>
          </p:txBody>
        </p:sp>
      </p:grpSp>
      <p:sp>
        <p:nvSpPr>
          <p:cNvPr id="14" name="Freeform 14"/>
          <p:cNvSpPr/>
          <p:nvPr/>
        </p:nvSpPr>
        <p:spPr>
          <a:xfrm>
            <a:off x="893640" y="1452626"/>
            <a:ext cx="4122784" cy="3685519"/>
          </a:xfrm>
          <a:custGeom>
            <a:avLst/>
            <a:gdLst/>
            <a:ahLst/>
            <a:cxnLst/>
            <a:rect l="l" t="t" r="r" b="b"/>
            <a:pathLst>
              <a:path w="4122784" h="3685519">
                <a:moveTo>
                  <a:pt x="0" y="0"/>
                </a:moveTo>
                <a:lnTo>
                  <a:pt x="4122784" y="0"/>
                </a:lnTo>
                <a:lnTo>
                  <a:pt x="4122784" y="3685519"/>
                </a:lnTo>
                <a:lnTo>
                  <a:pt x="0" y="3685519"/>
                </a:lnTo>
                <a:lnTo>
                  <a:pt x="0" y="0"/>
                </a:lnTo>
                <a:close/>
              </a:path>
            </a:pathLst>
          </a:custGeom>
          <a:blipFill>
            <a:blip r:embed="rId2"/>
            <a:stretch>
              <a:fillRect/>
            </a:stretch>
          </a:blipFill>
        </p:spPr>
      </p:sp>
      <p:sp>
        <p:nvSpPr>
          <p:cNvPr id="15" name="Freeform 15"/>
          <p:cNvSpPr/>
          <p:nvPr/>
        </p:nvSpPr>
        <p:spPr>
          <a:xfrm>
            <a:off x="7673173" y="6980655"/>
            <a:ext cx="2941653" cy="2941653"/>
          </a:xfrm>
          <a:custGeom>
            <a:avLst/>
            <a:gdLst/>
            <a:ahLst/>
            <a:cxnLst/>
            <a:rect l="l" t="t" r="r" b="b"/>
            <a:pathLst>
              <a:path w="2941653" h="2941653">
                <a:moveTo>
                  <a:pt x="0" y="0"/>
                </a:moveTo>
                <a:lnTo>
                  <a:pt x="2941654" y="0"/>
                </a:lnTo>
                <a:lnTo>
                  <a:pt x="2941654" y="2941654"/>
                </a:lnTo>
                <a:lnTo>
                  <a:pt x="0" y="2941654"/>
                </a:lnTo>
                <a:lnTo>
                  <a:pt x="0" y="0"/>
                </a:lnTo>
                <a:close/>
              </a:path>
            </a:pathLst>
          </a:custGeom>
          <a:blipFill>
            <a:blip r:embed="rId3"/>
            <a:stretch>
              <a:fillRect/>
            </a:stretch>
          </a:blipFill>
        </p:spPr>
      </p:sp>
      <p:grpSp>
        <p:nvGrpSpPr>
          <p:cNvPr id="16" name="Group 16"/>
          <p:cNvGrpSpPr/>
          <p:nvPr/>
        </p:nvGrpSpPr>
        <p:grpSpPr>
          <a:xfrm>
            <a:off x="13880073" y="1760066"/>
            <a:ext cx="2922165" cy="2922165"/>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8" name="TextBox 18"/>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sp>
        <p:nvSpPr>
          <p:cNvPr id="19" name="Freeform 19"/>
          <p:cNvSpPr/>
          <p:nvPr/>
        </p:nvSpPr>
        <p:spPr>
          <a:xfrm>
            <a:off x="13423012" y="1567556"/>
            <a:ext cx="3836288" cy="3575944"/>
          </a:xfrm>
          <a:custGeom>
            <a:avLst/>
            <a:gdLst/>
            <a:ahLst/>
            <a:cxnLst/>
            <a:rect l="l" t="t" r="r" b="b"/>
            <a:pathLst>
              <a:path w="3836288" h="3575944">
                <a:moveTo>
                  <a:pt x="0" y="0"/>
                </a:moveTo>
                <a:lnTo>
                  <a:pt x="3836288" y="0"/>
                </a:lnTo>
                <a:lnTo>
                  <a:pt x="3836288" y="3575944"/>
                </a:lnTo>
                <a:lnTo>
                  <a:pt x="0" y="3575944"/>
                </a:lnTo>
                <a:lnTo>
                  <a:pt x="0" y="0"/>
                </a:lnTo>
                <a:close/>
              </a:path>
            </a:pathLst>
          </a:custGeom>
          <a:blipFill>
            <a:blip r:embed="rId4"/>
            <a:stretch>
              <a:fillRect l="-68949" r="-68522" b="-43446"/>
            </a:stretch>
          </a:blipFill>
        </p:spPr>
      </p:sp>
      <p:sp>
        <p:nvSpPr>
          <p:cNvPr id="20" name="TextBox 20"/>
          <p:cNvSpPr txBox="1"/>
          <p:nvPr/>
        </p:nvSpPr>
        <p:spPr>
          <a:xfrm>
            <a:off x="1028700" y="576199"/>
            <a:ext cx="14291212" cy="876427"/>
          </a:xfrm>
          <a:prstGeom prst="rect">
            <a:avLst/>
          </a:prstGeom>
        </p:spPr>
        <p:txBody>
          <a:bodyPr lIns="0" tIns="0" rIns="0" bIns="0" rtlCol="0" anchor="t">
            <a:spAutoFit/>
          </a:bodyPr>
          <a:lstStyle/>
          <a:p>
            <a:pPr>
              <a:lnSpc>
                <a:spcPts val="6944"/>
              </a:lnSpc>
            </a:pPr>
            <a:r>
              <a:rPr lang="en-US" sz="5600" spc="-168">
                <a:solidFill>
                  <a:srgbClr val="3EDAD8"/>
                </a:solidFill>
                <a:latin typeface="Aileron Heavy"/>
              </a:rPr>
              <a:t>2.  Meilensteine</a:t>
            </a:r>
          </a:p>
        </p:txBody>
      </p:sp>
      <p:sp>
        <p:nvSpPr>
          <p:cNvPr id="21" name="TextBox 21"/>
          <p:cNvSpPr txBox="1"/>
          <p:nvPr/>
        </p:nvSpPr>
        <p:spPr>
          <a:xfrm>
            <a:off x="302791" y="6291907"/>
            <a:ext cx="5304483" cy="3499581"/>
          </a:xfrm>
          <a:prstGeom prst="rect">
            <a:avLst/>
          </a:prstGeom>
        </p:spPr>
        <p:txBody>
          <a:bodyPr lIns="0" tIns="0" rIns="0" bIns="0" rtlCol="0" anchor="t">
            <a:spAutoFit/>
          </a:bodyPr>
          <a:lstStyle/>
          <a:p>
            <a:pPr algn="ctr">
              <a:lnSpc>
                <a:spcPts val="5559"/>
              </a:lnSpc>
            </a:pPr>
            <a:r>
              <a:rPr lang="en-US" sz="3971">
                <a:solidFill>
                  <a:srgbClr val="FFFFFF"/>
                </a:solidFill>
                <a:latin typeface="Canva Sans Bold"/>
              </a:rPr>
              <a:t>Windows Server 2019</a:t>
            </a:r>
          </a:p>
          <a:p>
            <a:pPr>
              <a:lnSpc>
                <a:spcPts val="5559"/>
              </a:lnSpc>
            </a:pPr>
            <a:r>
              <a:rPr lang="en-US" sz="3971">
                <a:solidFill>
                  <a:srgbClr val="FFFFFF"/>
                </a:solidFill>
                <a:latin typeface="Canva Sans"/>
              </a:rPr>
              <a:t>mit Services...</a:t>
            </a:r>
          </a:p>
          <a:p>
            <a:pPr marL="857390" lvl="1" indent="-428695">
              <a:lnSpc>
                <a:spcPts val="5559"/>
              </a:lnSpc>
              <a:buFont typeface="Arial"/>
              <a:buChar char="•"/>
            </a:pPr>
            <a:r>
              <a:rPr lang="en-US" sz="3971">
                <a:solidFill>
                  <a:srgbClr val="FFFFFF"/>
                </a:solidFill>
                <a:latin typeface="Canva Sans"/>
              </a:rPr>
              <a:t>DHCP</a:t>
            </a:r>
          </a:p>
          <a:p>
            <a:pPr marL="857390" lvl="1" indent="-428695">
              <a:lnSpc>
                <a:spcPts val="5559"/>
              </a:lnSpc>
              <a:buFont typeface="Arial"/>
              <a:buChar char="•"/>
            </a:pPr>
            <a:r>
              <a:rPr lang="en-US" sz="3971">
                <a:solidFill>
                  <a:srgbClr val="FFFFFF"/>
                </a:solidFill>
                <a:latin typeface="Canva Sans"/>
              </a:rPr>
              <a:t>DNS</a:t>
            </a:r>
          </a:p>
          <a:p>
            <a:pPr marL="857390" lvl="1" indent="-428695">
              <a:lnSpc>
                <a:spcPts val="5559"/>
              </a:lnSpc>
              <a:buFont typeface="Arial"/>
              <a:buChar char="•"/>
            </a:pPr>
            <a:r>
              <a:rPr lang="en-US" sz="3971">
                <a:solidFill>
                  <a:srgbClr val="FFFFFF"/>
                </a:solidFill>
                <a:latin typeface="Canva Sans"/>
              </a:rPr>
              <a:t>Active Directory</a:t>
            </a:r>
          </a:p>
        </p:txBody>
      </p:sp>
      <p:sp>
        <p:nvSpPr>
          <p:cNvPr id="22" name="TextBox 22"/>
          <p:cNvSpPr txBox="1"/>
          <p:nvPr/>
        </p:nvSpPr>
        <p:spPr>
          <a:xfrm>
            <a:off x="7153487" y="2720498"/>
            <a:ext cx="4132461" cy="2089881"/>
          </a:xfrm>
          <a:prstGeom prst="rect">
            <a:avLst/>
          </a:prstGeom>
        </p:spPr>
        <p:txBody>
          <a:bodyPr lIns="0" tIns="0" rIns="0" bIns="0" rtlCol="0" anchor="t">
            <a:spAutoFit/>
          </a:bodyPr>
          <a:lstStyle/>
          <a:p>
            <a:pPr algn="ctr">
              <a:lnSpc>
                <a:spcPts val="5559"/>
              </a:lnSpc>
            </a:pPr>
            <a:r>
              <a:rPr lang="en-US" sz="3971">
                <a:solidFill>
                  <a:srgbClr val="FFFFFF"/>
                </a:solidFill>
                <a:latin typeface="Canva Sans Bold"/>
              </a:rPr>
              <a:t>Windows 10</a:t>
            </a:r>
          </a:p>
          <a:p>
            <a:pPr marL="857390" lvl="1" indent="-428695">
              <a:lnSpc>
                <a:spcPts val="5559"/>
              </a:lnSpc>
              <a:buFont typeface="Arial"/>
              <a:buChar char="•"/>
            </a:pPr>
            <a:r>
              <a:rPr lang="en-US" sz="3971">
                <a:solidFill>
                  <a:srgbClr val="FFFFFF"/>
                </a:solidFill>
                <a:latin typeface="Canva Sans"/>
              </a:rPr>
              <a:t>in Domain</a:t>
            </a:r>
          </a:p>
          <a:p>
            <a:pPr marL="857390" lvl="1" indent="-428695">
              <a:lnSpc>
                <a:spcPts val="5559"/>
              </a:lnSpc>
              <a:buFont typeface="Arial"/>
              <a:buChar char="•"/>
            </a:pPr>
            <a:r>
              <a:rPr lang="en-US" sz="3971">
                <a:solidFill>
                  <a:srgbClr val="FFFFFF"/>
                </a:solidFill>
                <a:latin typeface="Canva Sans"/>
              </a:rPr>
              <a:t>AD User login</a:t>
            </a:r>
          </a:p>
        </p:txBody>
      </p:sp>
      <p:sp>
        <p:nvSpPr>
          <p:cNvPr id="23" name="TextBox 23"/>
          <p:cNvSpPr txBox="1"/>
          <p:nvPr/>
        </p:nvSpPr>
        <p:spPr>
          <a:xfrm>
            <a:off x="13253681" y="6372478"/>
            <a:ext cx="4132461" cy="2089881"/>
          </a:xfrm>
          <a:prstGeom prst="rect">
            <a:avLst/>
          </a:prstGeom>
        </p:spPr>
        <p:txBody>
          <a:bodyPr lIns="0" tIns="0" rIns="0" bIns="0" rtlCol="0" anchor="t">
            <a:spAutoFit/>
          </a:bodyPr>
          <a:lstStyle/>
          <a:p>
            <a:pPr algn="ctr">
              <a:lnSpc>
                <a:spcPts val="5559"/>
              </a:lnSpc>
            </a:pPr>
            <a:r>
              <a:rPr lang="en-US" sz="3971">
                <a:solidFill>
                  <a:srgbClr val="FFFFFF"/>
                </a:solidFill>
                <a:latin typeface="Canva Sans Bold"/>
              </a:rPr>
              <a:t>Ubuntu 22.04</a:t>
            </a:r>
          </a:p>
          <a:p>
            <a:pPr marL="857390" lvl="1" indent="-428695">
              <a:lnSpc>
                <a:spcPts val="5559"/>
              </a:lnSpc>
              <a:buFont typeface="Arial"/>
              <a:buChar char="•"/>
            </a:pPr>
            <a:r>
              <a:rPr lang="en-US" sz="3971">
                <a:solidFill>
                  <a:srgbClr val="FFFFFF"/>
                </a:solidFill>
                <a:latin typeface="Canva Sans"/>
              </a:rPr>
              <a:t>in Domain</a:t>
            </a:r>
          </a:p>
          <a:p>
            <a:pPr marL="857390" lvl="1" indent="-428695">
              <a:lnSpc>
                <a:spcPts val="5559"/>
              </a:lnSpc>
              <a:buFont typeface="Arial"/>
              <a:buChar char="•"/>
            </a:pPr>
            <a:r>
              <a:rPr lang="en-US" sz="3971">
                <a:solidFill>
                  <a:srgbClr val="FFFFFF"/>
                </a:solidFill>
                <a:latin typeface="Canva Sans"/>
              </a:rPr>
              <a:t>AD User login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AutoShape 2"/>
          <p:cNvSpPr/>
          <p:nvPr/>
        </p:nvSpPr>
        <p:spPr>
          <a:xfrm>
            <a:off x="12377936" y="5896228"/>
            <a:ext cx="5910064" cy="0"/>
          </a:xfrm>
          <a:prstGeom prst="line">
            <a:avLst/>
          </a:prstGeom>
          <a:ln w="285750" cap="flat">
            <a:solidFill>
              <a:srgbClr val="5FD6AB"/>
            </a:solidFill>
            <a:prstDash val="solid"/>
            <a:headEnd type="none" w="sm" len="sm"/>
            <a:tailEnd type="none" w="sm" len="sm"/>
          </a:ln>
        </p:spPr>
      </p:sp>
      <p:sp>
        <p:nvSpPr>
          <p:cNvPr id="3" name="AutoShape 3"/>
          <p:cNvSpPr/>
          <p:nvPr/>
        </p:nvSpPr>
        <p:spPr>
          <a:xfrm>
            <a:off x="5910064" y="5896228"/>
            <a:ext cx="6467871" cy="0"/>
          </a:xfrm>
          <a:prstGeom prst="line">
            <a:avLst/>
          </a:prstGeom>
          <a:ln w="285750" cap="flat">
            <a:solidFill>
              <a:srgbClr val="069EFF"/>
            </a:solidFill>
            <a:prstDash val="solid"/>
            <a:headEnd type="none" w="sm" len="sm"/>
            <a:tailEnd type="none" w="sm" len="sm"/>
          </a:ln>
        </p:spPr>
      </p:sp>
      <p:sp>
        <p:nvSpPr>
          <p:cNvPr id="4" name="AutoShape 4"/>
          <p:cNvSpPr/>
          <p:nvPr/>
        </p:nvSpPr>
        <p:spPr>
          <a:xfrm>
            <a:off x="0" y="5896228"/>
            <a:ext cx="5910064" cy="0"/>
          </a:xfrm>
          <a:prstGeom prst="line">
            <a:avLst/>
          </a:prstGeom>
          <a:ln w="285750" cap="flat">
            <a:solidFill>
              <a:srgbClr val="3EDAD8"/>
            </a:solidFill>
            <a:prstDash val="solid"/>
            <a:headEnd type="none" w="sm" len="sm"/>
            <a:tailEnd type="none" w="sm" len="sm"/>
          </a:ln>
        </p:spPr>
      </p:sp>
      <p:grpSp>
        <p:nvGrpSpPr>
          <p:cNvPr id="5" name="Group 5"/>
          <p:cNvGrpSpPr/>
          <p:nvPr/>
        </p:nvGrpSpPr>
        <p:grpSpPr>
          <a:xfrm>
            <a:off x="14956964" y="5095347"/>
            <a:ext cx="752007" cy="658006"/>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5FD6AB"/>
            </a:solidFill>
          </p:spPr>
        </p:sp>
        <p:sp>
          <p:nvSpPr>
            <p:cNvPr id="7" name="TextBox 7"/>
            <p:cNvSpPr txBox="1"/>
            <p:nvPr/>
          </p:nvSpPr>
          <p:spPr>
            <a:xfrm>
              <a:off x="127000" y="273050"/>
              <a:ext cx="558800" cy="387350"/>
            </a:xfrm>
            <a:prstGeom prst="rect">
              <a:avLst/>
            </a:prstGeom>
          </p:spPr>
          <p:txBody>
            <a:bodyPr lIns="50800" tIns="50800" rIns="50800" bIns="50800" rtlCol="0" anchor="ctr"/>
            <a:lstStyle/>
            <a:p>
              <a:pPr algn="ctr">
                <a:lnSpc>
                  <a:spcPts val="3299"/>
                </a:lnSpc>
              </a:pPr>
              <a:endParaRPr/>
            </a:p>
          </p:txBody>
        </p:sp>
      </p:grpSp>
      <p:grpSp>
        <p:nvGrpSpPr>
          <p:cNvPr id="8" name="Group 8"/>
          <p:cNvGrpSpPr/>
          <p:nvPr/>
        </p:nvGrpSpPr>
        <p:grpSpPr>
          <a:xfrm>
            <a:off x="2579029" y="5095347"/>
            <a:ext cx="752007" cy="658006"/>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3EDAD8"/>
            </a:solidFill>
          </p:spPr>
        </p:sp>
        <p:sp>
          <p:nvSpPr>
            <p:cNvPr id="10" name="TextBox 10"/>
            <p:cNvSpPr txBox="1"/>
            <p:nvPr/>
          </p:nvSpPr>
          <p:spPr>
            <a:xfrm>
              <a:off x="127000" y="273050"/>
              <a:ext cx="558800" cy="387350"/>
            </a:xfrm>
            <a:prstGeom prst="rect">
              <a:avLst/>
            </a:prstGeom>
          </p:spPr>
          <p:txBody>
            <a:bodyPr lIns="50800" tIns="50800" rIns="50800" bIns="50800" rtlCol="0" anchor="ctr"/>
            <a:lstStyle/>
            <a:p>
              <a:pPr algn="ctr">
                <a:lnSpc>
                  <a:spcPts val="3299"/>
                </a:lnSpc>
              </a:pPr>
              <a:endParaRPr/>
            </a:p>
          </p:txBody>
        </p:sp>
      </p:grpSp>
      <p:grpSp>
        <p:nvGrpSpPr>
          <p:cNvPr id="11" name="Group 11"/>
          <p:cNvGrpSpPr/>
          <p:nvPr/>
        </p:nvGrpSpPr>
        <p:grpSpPr>
          <a:xfrm rot="-10800000">
            <a:off x="8767996" y="5962903"/>
            <a:ext cx="752007" cy="658006"/>
            <a:chOff x="0" y="0"/>
            <a:chExt cx="812800" cy="711200"/>
          </a:xfrm>
        </p:grpSpPr>
        <p:sp>
          <p:nvSpPr>
            <p:cNvPr id="12" name="Freeform 1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69EFF"/>
            </a:solidFill>
          </p:spPr>
        </p:sp>
        <p:sp>
          <p:nvSpPr>
            <p:cNvPr id="13" name="TextBox 13"/>
            <p:cNvSpPr txBox="1"/>
            <p:nvPr/>
          </p:nvSpPr>
          <p:spPr>
            <a:xfrm>
              <a:off x="127000" y="273050"/>
              <a:ext cx="558800" cy="387350"/>
            </a:xfrm>
            <a:prstGeom prst="rect">
              <a:avLst/>
            </a:prstGeom>
          </p:spPr>
          <p:txBody>
            <a:bodyPr lIns="50800" tIns="50800" rIns="50800" bIns="50800" rtlCol="0" anchor="ctr"/>
            <a:lstStyle/>
            <a:p>
              <a:pPr algn="ctr">
                <a:lnSpc>
                  <a:spcPts val="3299"/>
                </a:lnSpc>
              </a:pPr>
              <a:endParaRPr/>
            </a:p>
          </p:txBody>
        </p:sp>
      </p:grpSp>
      <p:sp>
        <p:nvSpPr>
          <p:cNvPr id="14" name="Freeform 14"/>
          <p:cNvSpPr/>
          <p:nvPr/>
        </p:nvSpPr>
        <p:spPr>
          <a:xfrm>
            <a:off x="897103" y="1124859"/>
            <a:ext cx="4122784" cy="3685519"/>
          </a:xfrm>
          <a:custGeom>
            <a:avLst/>
            <a:gdLst/>
            <a:ahLst/>
            <a:cxnLst/>
            <a:rect l="l" t="t" r="r" b="b"/>
            <a:pathLst>
              <a:path w="4122784" h="3685519">
                <a:moveTo>
                  <a:pt x="0" y="0"/>
                </a:moveTo>
                <a:lnTo>
                  <a:pt x="4122784" y="0"/>
                </a:lnTo>
                <a:lnTo>
                  <a:pt x="4122784" y="3685519"/>
                </a:lnTo>
                <a:lnTo>
                  <a:pt x="0" y="3685519"/>
                </a:lnTo>
                <a:lnTo>
                  <a:pt x="0" y="0"/>
                </a:lnTo>
                <a:close/>
              </a:path>
            </a:pathLst>
          </a:custGeom>
          <a:blipFill>
            <a:blip r:embed="rId2"/>
            <a:stretch>
              <a:fillRect/>
            </a:stretch>
          </a:blipFill>
        </p:spPr>
      </p:sp>
      <p:sp>
        <p:nvSpPr>
          <p:cNvPr id="15" name="Freeform 15"/>
          <p:cNvSpPr/>
          <p:nvPr/>
        </p:nvSpPr>
        <p:spPr>
          <a:xfrm>
            <a:off x="7673173" y="7140902"/>
            <a:ext cx="2941653" cy="2941653"/>
          </a:xfrm>
          <a:custGeom>
            <a:avLst/>
            <a:gdLst/>
            <a:ahLst/>
            <a:cxnLst/>
            <a:rect l="l" t="t" r="r" b="b"/>
            <a:pathLst>
              <a:path w="2941653" h="2941653">
                <a:moveTo>
                  <a:pt x="0" y="0"/>
                </a:moveTo>
                <a:lnTo>
                  <a:pt x="2941654" y="0"/>
                </a:lnTo>
                <a:lnTo>
                  <a:pt x="2941654" y="2941653"/>
                </a:lnTo>
                <a:lnTo>
                  <a:pt x="0" y="2941653"/>
                </a:lnTo>
                <a:lnTo>
                  <a:pt x="0" y="0"/>
                </a:lnTo>
                <a:close/>
              </a:path>
            </a:pathLst>
          </a:custGeom>
          <a:blipFill>
            <a:blip r:embed="rId3"/>
            <a:stretch>
              <a:fillRect/>
            </a:stretch>
          </a:blipFill>
        </p:spPr>
      </p:sp>
      <p:grpSp>
        <p:nvGrpSpPr>
          <p:cNvPr id="16" name="Group 16"/>
          <p:cNvGrpSpPr/>
          <p:nvPr/>
        </p:nvGrpSpPr>
        <p:grpSpPr>
          <a:xfrm>
            <a:off x="13880073" y="1480747"/>
            <a:ext cx="2922165" cy="2922165"/>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8" name="TextBox 18"/>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sp>
        <p:nvSpPr>
          <p:cNvPr id="19" name="Freeform 19"/>
          <p:cNvSpPr/>
          <p:nvPr/>
        </p:nvSpPr>
        <p:spPr>
          <a:xfrm>
            <a:off x="13423012" y="1288238"/>
            <a:ext cx="3836288" cy="3575944"/>
          </a:xfrm>
          <a:custGeom>
            <a:avLst/>
            <a:gdLst/>
            <a:ahLst/>
            <a:cxnLst/>
            <a:rect l="l" t="t" r="r" b="b"/>
            <a:pathLst>
              <a:path w="3836288" h="3575944">
                <a:moveTo>
                  <a:pt x="0" y="0"/>
                </a:moveTo>
                <a:lnTo>
                  <a:pt x="3836288" y="0"/>
                </a:lnTo>
                <a:lnTo>
                  <a:pt x="3836288" y="3575943"/>
                </a:lnTo>
                <a:lnTo>
                  <a:pt x="0" y="3575943"/>
                </a:lnTo>
                <a:lnTo>
                  <a:pt x="0" y="0"/>
                </a:lnTo>
                <a:close/>
              </a:path>
            </a:pathLst>
          </a:custGeom>
          <a:blipFill>
            <a:blip r:embed="rId4"/>
            <a:stretch>
              <a:fillRect l="-68949" r="-68522" b="-43446"/>
            </a:stretch>
          </a:blipFill>
        </p:spPr>
      </p:sp>
      <p:sp>
        <p:nvSpPr>
          <p:cNvPr id="20" name="Freeform 20"/>
          <p:cNvSpPr/>
          <p:nvPr/>
        </p:nvSpPr>
        <p:spPr>
          <a:xfrm>
            <a:off x="1927799" y="2003964"/>
            <a:ext cx="2061392" cy="2144491"/>
          </a:xfrm>
          <a:custGeom>
            <a:avLst/>
            <a:gdLst/>
            <a:ahLst/>
            <a:cxnLst/>
            <a:rect l="l" t="t" r="r" b="b"/>
            <a:pathLst>
              <a:path w="2061392" h="2144491">
                <a:moveTo>
                  <a:pt x="0" y="0"/>
                </a:moveTo>
                <a:lnTo>
                  <a:pt x="2061392" y="0"/>
                </a:lnTo>
                <a:lnTo>
                  <a:pt x="2061392" y="2144491"/>
                </a:lnTo>
                <a:lnTo>
                  <a:pt x="0" y="21444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1" name="TextBox 21"/>
          <p:cNvSpPr txBox="1"/>
          <p:nvPr/>
        </p:nvSpPr>
        <p:spPr>
          <a:xfrm>
            <a:off x="1028700" y="576199"/>
            <a:ext cx="14291212" cy="876427"/>
          </a:xfrm>
          <a:prstGeom prst="rect">
            <a:avLst/>
          </a:prstGeom>
        </p:spPr>
        <p:txBody>
          <a:bodyPr lIns="0" tIns="0" rIns="0" bIns="0" rtlCol="0" anchor="t">
            <a:spAutoFit/>
          </a:bodyPr>
          <a:lstStyle/>
          <a:p>
            <a:pPr>
              <a:lnSpc>
                <a:spcPts val="6944"/>
              </a:lnSpc>
            </a:pPr>
            <a:r>
              <a:rPr lang="en-US" sz="5600" spc="-168">
                <a:solidFill>
                  <a:srgbClr val="3EDAD8"/>
                </a:solidFill>
                <a:latin typeface="Aileron Heavy"/>
              </a:rPr>
              <a:t>2.  Meilensteine</a:t>
            </a:r>
          </a:p>
        </p:txBody>
      </p:sp>
      <p:sp>
        <p:nvSpPr>
          <p:cNvPr id="22" name="TextBox 22"/>
          <p:cNvSpPr txBox="1"/>
          <p:nvPr/>
        </p:nvSpPr>
        <p:spPr>
          <a:xfrm>
            <a:off x="302791" y="6291907"/>
            <a:ext cx="5304483" cy="3499581"/>
          </a:xfrm>
          <a:prstGeom prst="rect">
            <a:avLst/>
          </a:prstGeom>
        </p:spPr>
        <p:txBody>
          <a:bodyPr lIns="0" tIns="0" rIns="0" bIns="0" rtlCol="0" anchor="t">
            <a:spAutoFit/>
          </a:bodyPr>
          <a:lstStyle/>
          <a:p>
            <a:pPr algn="ctr">
              <a:lnSpc>
                <a:spcPts val="5559"/>
              </a:lnSpc>
            </a:pPr>
            <a:r>
              <a:rPr lang="en-US" sz="3971">
                <a:solidFill>
                  <a:srgbClr val="FFFFFF"/>
                </a:solidFill>
                <a:latin typeface="Canva Sans Bold"/>
              </a:rPr>
              <a:t>Windows Server 2019</a:t>
            </a:r>
          </a:p>
          <a:p>
            <a:pPr>
              <a:lnSpc>
                <a:spcPts val="5559"/>
              </a:lnSpc>
            </a:pPr>
            <a:r>
              <a:rPr lang="en-US" sz="3971">
                <a:solidFill>
                  <a:srgbClr val="FFFFFF"/>
                </a:solidFill>
                <a:latin typeface="Canva Sans"/>
              </a:rPr>
              <a:t>mit Services...</a:t>
            </a:r>
          </a:p>
          <a:p>
            <a:pPr marL="857390" lvl="1" indent="-428695">
              <a:lnSpc>
                <a:spcPts val="5559"/>
              </a:lnSpc>
              <a:buFont typeface="Arial"/>
              <a:buChar char="•"/>
            </a:pPr>
            <a:r>
              <a:rPr lang="en-US" sz="3971">
                <a:solidFill>
                  <a:srgbClr val="FFFFFF"/>
                </a:solidFill>
                <a:latin typeface="Canva Sans"/>
              </a:rPr>
              <a:t>DHCP</a:t>
            </a:r>
          </a:p>
          <a:p>
            <a:pPr marL="857390" lvl="1" indent="-428695">
              <a:lnSpc>
                <a:spcPts val="5559"/>
              </a:lnSpc>
              <a:buFont typeface="Arial"/>
              <a:buChar char="•"/>
            </a:pPr>
            <a:r>
              <a:rPr lang="en-US" sz="3971">
                <a:solidFill>
                  <a:srgbClr val="FFFFFF"/>
                </a:solidFill>
                <a:latin typeface="Canva Sans"/>
              </a:rPr>
              <a:t>DNS</a:t>
            </a:r>
          </a:p>
          <a:p>
            <a:pPr marL="857390" lvl="1" indent="-428695">
              <a:lnSpc>
                <a:spcPts val="5559"/>
              </a:lnSpc>
              <a:buFont typeface="Arial"/>
              <a:buChar char="•"/>
            </a:pPr>
            <a:r>
              <a:rPr lang="en-US" sz="3971">
                <a:solidFill>
                  <a:srgbClr val="FFFFFF"/>
                </a:solidFill>
                <a:latin typeface="Canva Sans"/>
              </a:rPr>
              <a:t>Active Directory</a:t>
            </a:r>
          </a:p>
        </p:txBody>
      </p:sp>
      <p:sp>
        <p:nvSpPr>
          <p:cNvPr id="23" name="TextBox 23"/>
          <p:cNvSpPr txBox="1"/>
          <p:nvPr/>
        </p:nvSpPr>
        <p:spPr>
          <a:xfrm>
            <a:off x="7153487" y="2720498"/>
            <a:ext cx="4132461" cy="2089881"/>
          </a:xfrm>
          <a:prstGeom prst="rect">
            <a:avLst/>
          </a:prstGeom>
        </p:spPr>
        <p:txBody>
          <a:bodyPr lIns="0" tIns="0" rIns="0" bIns="0" rtlCol="0" anchor="t">
            <a:spAutoFit/>
          </a:bodyPr>
          <a:lstStyle/>
          <a:p>
            <a:pPr algn="ctr">
              <a:lnSpc>
                <a:spcPts val="5559"/>
              </a:lnSpc>
            </a:pPr>
            <a:r>
              <a:rPr lang="en-US" sz="3971">
                <a:solidFill>
                  <a:srgbClr val="FFFFFF"/>
                </a:solidFill>
                <a:latin typeface="Canva Sans Bold"/>
              </a:rPr>
              <a:t>Windows 10</a:t>
            </a:r>
          </a:p>
          <a:p>
            <a:pPr marL="857390" lvl="1" indent="-428695">
              <a:lnSpc>
                <a:spcPts val="5559"/>
              </a:lnSpc>
              <a:buFont typeface="Arial"/>
              <a:buChar char="•"/>
            </a:pPr>
            <a:r>
              <a:rPr lang="en-US" sz="3971">
                <a:solidFill>
                  <a:srgbClr val="FFFFFF"/>
                </a:solidFill>
                <a:latin typeface="Canva Sans"/>
              </a:rPr>
              <a:t>in Domain</a:t>
            </a:r>
          </a:p>
          <a:p>
            <a:pPr marL="857390" lvl="1" indent="-428695">
              <a:lnSpc>
                <a:spcPts val="5559"/>
              </a:lnSpc>
              <a:buFont typeface="Arial"/>
              <a:buChar char="•"/>
            </a:pPr>
            <a:r>
              <a:rPr lang="en-US" sz="3971">
                <a:solidFill>
                  <a:srgbClr val="FFFFFF"/>
                </a:solidFill>
                <a:latin typeface="Canva Sans"/>
              </a:rPr>
              <a:t>AD User login</a:t>
            </a:r>
          </a:p>
        </p:txBody>
      </p:sp>
      <p:sp>
        <p:nvSpPr>
          <p:cNvPr id="24" name="TextBox 24"/>
          <p:cNvSpPr txBox="1"/>
          <p:nvPr/>
        </p:nvSpPr>
        <p:spPr>
          <a:xfrm>
            <a:off x="13253681" y="6372478"/>
            <a:ext cx="4132461" cy="2089881"/>
          </a:xfrm>
          <a:prstGeom prst="rect">
            <a:avLst/>
          </a:prstGeom>
        </p:spPr>
        <p:txBody>
          <a:bodyPr lIns="0" tIns="0" rIns="0" bIns="0" rtlCol="0" anchor="t">
            <a:spAutoFit/>
          </a:bodyPr>
          <a:lstStyle/>
          <a:p>
            <a:pPr algn="ctr">
              <a:lnSpc>
                <a:spcPts val="5559"/>
              </a:lnSpc>
            </a:pPr>
            <a:r>
              <a:rPr lang="en-US" sz="3971">
                <a:solidFill>
                  <a:srgbClr val="FFFFFF"/>
                </a:solidFill>
                <a:latin typeface="Canva Sans Bold"/>
              </a:rPr>
              <a:t>Ubuntu 22.04</a:t>
            </a:r>
          </a:p>
          <a:p>
            <a:pPr marL="857390" lvl="1" indent="-428695">
              <a:lnSpc>
                <a:spcPts val="5559"/>
              </a:lnSpc>
              <a:buFont typeface="Arial"/>
              <a:buChar char="•"/>
            </a:pPr>
            <a:r>
              <a:rPr lang="en-US" sz="3971">
                <a:solidFill>
                  <a:srgbClr val="FFFFFF"/>
                </a:solidFill>
                <a:latin typeface="Canva Sans"/>
              </a:rPr>
              <a:t>in Domain</a:t>
            </a:r>
          </a:p>
          <a:p>
            <a:pPr marL="857390" lvl="1" indent="-428695">
              <a:lnSpc>
                <a:spcPts val="5559"/>
              </a:lnSpc>
              <a:buFont typeface="Arial"/>
              <a:buChar char="•"/>
            </a:pPr>
            <a:r>
              <a:rPr lang="en-US" sz="3971">
                <a:solidFill>
                  <a:srgbClr val="FFFFFF"/>
                </a:solidFill>
                <a:latin typeface="Canva Sans"/>
              </a:rPr>
              <a:t>AD User login</a:t>
            </a:r>
          </a:p>
        </p:txBody>
      </p:sp>
      <p:sp>
        <p:nvSpPr>
          <p:cNvPr id="25" name="Freeform 25"/>
          <p:cNvSpPr/>
          <p:nvPr/>
        </p:nvSpPr>
        <p:spPr>
          <a:xfrm>
            <a:off x="8113304" y="7399638"/>
            <a:ext cx="2061392" cy="2144491"/>
          </a:xfrm>
          <a:custGeom>
            <a:avLst/>
            <a:gdLst/>
            <a:ahLst/>
            <a:cxnLst/>
            <a:rect l="l" t="t" r="r" b="b"/>
            <a:pathLst>
              <a:path w="2061392" h="2144491">
                <a:moveTo>
                  <a:pt x="0" y="0"/>
                </a:moveTo>
                <a:lnTo>
                  <a:pt x="2061392" y="0"/>
                </a:lnTo>
                <a:lnTo>
                  <a:pt x="2061392" y="2144492"/>
                </a:lnTo>
                <a:lnTo>
                  <a:pt x="0" y="21444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6" name="Freeform 26"/>
          <p:cNvSpPr/>
          <p:nvPr/>
        </p:nvSpPr>
        <p:spPr>
          <a:xfrm>
            <a:off x="14310460" y="1943821"/>
            <a:ext cx="2061392" cy="2144491"/>
          </a:xfrm>
          <a:custGeom>
            <a:avLst/>
            <a:gdLst/>
            <a:ahLst/>
            <a:cxnLst/>
            <a:rect l="l" t="t" r="r" b="b"/>
            <a:pathLst>
              <a:path w="2061392" h="2144491">
                <a:moveTo>
                  <a:pt x="0" y="0"/>
                </a:moveTo>
                <a:lnTo>
                  <a:pt x="2061392" y="0"/>
                </a:lnTo>
                <a:lnTo>
                  <a:pt x="2061392" y="2144492"/>
                </a:lnTo>
                <a:lnTo>
                  <a:pt x="0" y="21444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7" name="TextBox 27"/>
          <p:cNvSpPr txBox="1"/>
          <p:nvPr/>
        </p:nvSpPr>
        <p:spPr>
          <a:xfrm>
            <a:off x="2125365" y="4191059"/>
            <a:ext cx="1659334" cy="887095"/>
          </a:xfrm>
          <a:prstGeom prst="rect">
            <a:avLst/>
          </a:prstGeom>
        </p:spPr>
        <p:txBody>
          <a:bodyPr lIns="0" tIns="0" rIns="0" bIns="0" rtlCol="0" anchor="t">
            <a:spAutoFit/>
          </a:bodyPr>
          <a:lstStyle/>
          <a:p>
            <a:pPr algn="ctr">
              <a:lnSpc>
                <a:spcPts val="7279"/>
              </a:lnSpc>
            </a:pPr>
            <a:r>
              <a:rPr lang="en-US" sz="5199">
                <a:solidFill>
                  <a:srgbClr val="42FF00"/>
                </a:solidFill>
                <a:latin typeface="Canva Sans Bold"/>
              </a:rPr>
              <a:t>Tag 2</a:t>
            </a:r>
          </a:p>
        </p:txBody>
      </p:sp>
      <p:sp>
        <p:nvSpPr>
          <p:cNvPr id="28" name="TextBox 28"/>
          <p:cNvSpPr txBox="1"/>
          <p:nvPr/>
        </p:nvSpPr>
        <p:spPr>
          <a:xfrm>
            <a:off x="14490245" y="4191059"/>
            <a:ext cx="1659334" cy="887095"/>
          </a:xfrm>
          <a:prstGeom prst="rect">
            <a:avLst/>
          </a:prstGeom>
        </p:spPr>
        <p:txBody>
          <a:bodyPr lIns="0" tIns="0" rIns="0" bIns="0" rtlCol="0" anchor="t">
            <a:spAutoFit/>
          </a:bodyPr>
          <a:lstStyle/>
          <a:p>
            <a:pPr algn="ctr">
              <a:lnSpc>
                <a:spcPts val="7279"/>
              </a:lnSpc>
            </a:pPr>
            <a:r>
              <a:rPr lang="en-US" sz="5199">
                <a:solidFill>
                  <a:srgbClr val="42FF00"/>
                </a:solidFill>
                <a:latin typeface="Canva Sans Bold"/>
              </a:rPr>
              <a:t>Tag 2</a:t>
            </a:r>
          </a:p>
        </p:txBody>
      </p:sp>
      <p:sp>
        <p:nvSpPr>
          <p:cNvPr id="29" name="TextBox 29"/>
          <p:cNvSpPr txBox="1"/>
          <p:nvPr/>
        </p:nvSpPr>
        <p:spPr>
          <a:xfrm>
            <a:off x="8371001" y="6177607"/>
            <a:ext cx="1659334" cy="887095"/>
          </a:xfrm>
          <a:prstGeom prst="rect">
            <a:avLst/>
          </a:prstGeom>
        </p:spPr>
        <p:txBody>
          <a:bodyPr lIns="0" tIns="0" rIns="0" bIns="0" rtlCol="0" anchor="t">
            <a:spAutoFit/>
          </a:bodyPr>
          <a:lstStyle/>
          <a:p>
            <a:pPr algn="ctr">
              <a:lnSpc>
                <a:spcPts val="7279"/>
              </a:lnSpc>
            </a:pPr>
            <a:r>
              <a:rPr lang="en-US" sz="5199">
                <a:solidFill>
                  <a:srgbClr val="42FF00"/>
                </a:solidFill>
                <a:latin typeface="Canva Sans Bold"/>
              </a:rPr>
              <a:t>Tag 2</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AutoShape 2"/>
          <p:cNvSpPr/>
          <p:nvPr/>
        </p:nvSpPr>
        <p:spPr>
          <a:xfrm>
            <a:off x="12377936" y="5896228"/>
            <a:ext cx="5910064" cy="0"/>
          </a:xfrm>
          <a:prstGeom prst="line">
            <a:avLst/>
          </a:prstGeom>
          <a:ln w="285750" cap="flat">
            <a:solidFill>
              <a:srgbClr val="5FD6AB"/>
            </a:solidFill>
            <a:prstDash val="solid"/>
            <a:headEnd type="none" w="sm" len="sm"/>
            <a:tailEnd type="none" w="sm" len="sm"/>
          </a:ln>
        </p:spPr>
      </p:sp>
      <p:sp>
        <p:nvSpPr>
          <p:cNvPr id="3" name="AutoShape 3"/>
          <p:cNvSpPr/>
          <p:nvPr/>
        </p:nvSpPr>
        <p:spPr>
          <a:xfrm>
            <a:off x="5910064" y="5896228"/>
            <a:ext cx="6467871" cy="0"/>
          </a:xfrm>
          <a:prstGeom prst="line">
            <a:avLst/>
          </a:prstGeom>
          <a:ln w="285750" cap="flat">
            <a:solidFill>
              <a:srgbClr val="069EFF"/>
            </a:solidFill>
            <a:prstDash val="solid"/>
            <a:headEnd type="none" w="sm" len="sm"/>
            <a:tailEnd type="none" w="sm" len="sm"/>
          </a:ln>
        </p:spPr>
      </p:sp>
      <p:sp>
        <p:nvSpPr>
          <p:cNvPr id="4" name="AutoShape 4"/>
          <p:cNvSpPr/>
          <p:nvPr/>
        </p:nvSpPr>
        <p:spPr>
          <a:xfrm>
            <a:off x="0" y="5896228"/>
            <a:ext cx="5910064" cy="0"/>
          </a:xfrm>
          <a:prstGeom prst="line">
            <a:avLst/>
          </a:prstGeom>
          <a:ln w="285750" cap="flat">
            <a:solidFill>
              <a:srgbClr val="3EDAD8"/>
            </a:solidFill>
            <a:prstDash val="solid"/>
            <a:headEnd type="none" w="sm" len="sm"/>
            <a:tailEnd type="none" w="sm" len="sm"/>
          </a:ln>
        </p:spPr>
      </p:sp>
      <p:grpSp>
        <p:nvGrpSpPr>
          <p:cNvPr id="5" name="Group 5"/>
          <p:cNvGrpSpPr/>
          <p:nvPr/>
        </p:nvGrpSpPr>
        <p:grpSpPr>
          <a:xfrm>
            <a:off x="14956964" y="5095347"/>
            <a:ext cx="752007" cy="658006"/>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5FD6AB"/>
            </a:solidFill>
          </p:spPr>
        </p:sp>
        <p:sp>
          <p:nvSpPr>
            <p:cNvPr id="7" name="TextBox 7"/>
            <p:cNvSpPr txBox="1"/>
            <p:nvPr/>
          </p:nvSpPr>
          <p:spPr>
            <a:xfrm>
              <a:off x="127000" y="273050"/>
              <a:ext cx="558800" cy="387350"/>
            </a:xfrm>
            <a:prstGeom prst="rect">
              <a:avLst/>
            </a:prstGeom>
          </p:spPr>
          <p:txBody>
            <a:bodyPr lIns="50800" tIns="50800" rIns="50800" bIns="50800" rtlCol="0" anchor="ctr"/>
            <a:lstStyle/>
            <a:p>
              <a:pPr algn="ctr">
                <a:lnSpc>
                  <a:spcPts val="3299"/>
                </a:lnSpc>
              </a:pPr>
              <a:endParaRPr/>
            </a:p>
          </p:txBody>
        </p:sp>
      </p:grpSp>
      <p:grpSp>
        <p:nvGrpSpPr>
          <p:cNvPr id="8" name="Group 8"/>
          <p:cNvGrpSpPr/>
          <p:nvPr/>
        </p:nvGrpSpPr>
        <p:grpSpPr>
          <a:xfrm>
            <a:off x="2579029" y="5095347"/>
            <a:ext cx="752007" cy="658006"/>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3EDAD8"/>
            </a:solidFill>
          </p:spPr>
        </p:sp>
        <p:sp>
          <p:nvSpPr>
            <p:cNvPr id="10" name="TextBox 10"/>
            <p:cNvSpPr txBox="1"/>
            <p:nvPr/>
          </p:nvSpPr>
          <p:spPr>
            <a:xfrm>
              <a:off x="127000" y="273050"/>
              <a:ext cx="558800" cy="387350"/>
            </a:xfrm>
            <a:prstGeom prst="rect">
              <a:avLst/>
            </a:prstGeom>
          </p:spPr>
          <p:txBody>
            <a:bodyPr lIns="50800" tIns="50800" rIns="50800" bIns="50800" rtlCol="0" anchor="ctr"/>
            <a:lstStyle/>
            <a:p>
              <a:pPr algn="ctr">
                <a:lnSpc>
                  <a:spcPts val="3299"/>
                </a:lnSpc>
              </a:pPr>
              <a:endParaRPr/>
            </a:p>
          </p:txBody>
        </p:sp>
      </p:grpSp>
      <p:grpSp>
        <p:nvGrpSpPr>
          <p:cNvPr id="11" name="Group 11"/>
          <p:cNvGrpSpPr/>
          <p:nvPr/>
        </p:nvGrpSpPr>
        <p:grpSpPr>
          <a:xfrm rot="-10800000">
            <a:off x="8767996" y="6039103"/>
            <a:ext cx="752007" cy="658006"/>
            <a:chOff x="0" y="0"/>
            <a:chExt cx="812800" cy="711200"/>
          </a:xfrm>
        </p:grpSpPr>
        <p:sp>
          <p:nvSpPr>
            <p:cNvPr id="12" name="Freeform 1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69EFF"/>
            </a:solidFill>
          </p:spPr>
        </p:sp>
        <p:sp>
          <p:nvSpPr>
            <p:cNvPr id="13" name="TextBox 13"/>
            <p:cNvSpPr txBox="1"/>
            <p:nvPr/>
          </p:nvSpPr>
          <p:spPr>
            <a:xfrm>
              <a:off x="127000" y="273050"/>
              <a:ext cx="558800" cy="387350"/>
            </a:xfrm>
            <a:prstGeom prst="rect">
              <a:avLst/>
            </a:prstGeom>
          </p:spPr>
          <p:txBody>
            <a:bodyPr lIns="50800" tIns="50800" rIns="50800" bIns="50800" rtlCol="0" anchor="ctr"/>
            <a:lstStyle/>
            <a:p>
              <a:pPr algn="ctr">
                <a:lnSpc>
                  <a:spcPts val="3299"/>
                </a:lnSpc>
              </a:pPr>
              <a:endParaRPr/>
            </a:p>
          </p:txBody>
        </p:sp>
      </p:grpSp>
      <p:sp>
        <p:nvSpPr>
          <p:cNvPr id="14" name="Freeform 14"/>
          <p:cNvSpPr/>
          <p:nvPr/>
        </p:nvSpPr>
        <p:spPr>
          <a:xfrm>
            <a:off x="1307933" y="1687887"/>
            <a:ext cx="3294198" cy="3335281"/>
          </a:xfrm>
          <a:custGeom>
            <a:avLst/>
            <a:gdLst/>
            <a:ahLst/>
            <a:cxnLst/>
            <a:rect l="l" t="t" r="r" b="b"/>
            <a:pathLst>
              <a:path w="3294198" h="3335281">
                <a:moveTo>
                  <a:pt x="0" y="0"/>
                </a:moveTo>
                <a:lnTo>
                  <a:pt x="3294198" y="0"/>
                </a:lnTo>
                <a:lnTo>
                  <a:pt x="3294198" y="3335282"/>
                </a:lnTo>
                <a:lnTo>
                  <a:pt x="0" y="3335282"/>
                </a:lnTo>
                <a:lnTo>
                  <a:pt x="0" y="0"/>
                </a:lnTo>
                <a:close/>
              </a:path>
            </a:pathLst>
          </a:custGeom>
          <a:blipFill>
            <a:blip r:embed="rId2"/>
            <a:stretch>
              <a:fillRect l="-51726" r="-51054"/>
            </a:stretch>
          </a:blipFill>
        </p:spPr>
      </p:sp>
      <p:sp>
        <p:nvSpPr>
          <p:cNvPr id="15" name="Freeform 15"/>
          <p:cNvSpPr/>
          <p:nvPr/>
        </p:nvSpPr>
        <p:spPr>
          <a:xfrm>
            <a:off x="7607608" y="6925967"/>
            <a:ext cx="3072784" cy="3072784"/>
          </a:xfrm>
          <a:custGeom>
            <a:avLst/>
            <a:gdLst/>
            <a:ahLst/>
            <a:cxnLst/>
            <a:rect l="l" t="t" r="r" b="b"/>
            <a:pathLst>
              <a:path w="3072784" h="3072784">
                <a:moveTo>
                  <a:pt x="0" y="0"/>
                </a:moveTo>
                <a:lnTo>
                  <a:pt x="3072784" y="0"/>
                </a:lnTo>
                <a:lnTo>
                  <a:pt x="3072784" y="3072784"/>
                </a:lnTo>
                <a:lnTo>
                  <a:pt x="0" y="3072784"/>
                </a:lnTo>
                <a:lnTo>
                  <a:pt x="0" y="0"/>
                </a:lnTo>
                <a:close/>
              </a:path>
            </a:pathLst>
          </a:custGeom>
          <a:blipFill>
            <a:blip r:embed="rId3"/>
            <a:stretch>
              <a:fillRect/>
            </a:stretch>
          </a:blipFill>
        </p:spPr>
      </p:sp>
      <p:sp>
        <p:nvSpPr>
          <p:cNvPr id="16" name="Freeform 16"/>
          <p:cNvSpPr/>
          <p:nvPr/>
        </p:nvSpPr>
        <p:spPr>
          <a:xfrm>
            <a:off x="13774247" y="1796807"/>
            <a:ext cx="3117442" cy="3117442"/>
          </a:xfrm>
          <a:custGeom>
            <a:avLst/>
            <a:gdLst/>
            <a:ahLst/>
            <a:cxnLst/>
            <a:rect l="l" t="t" r="r" b="b"/>
            <a:pathLst>
              <a:path w="3117442" h="3117442">
                <a:moveTo>
                  <a:pt x="0" y="0"/>
                </a:moveTo>
                <a:lnTo>
                  <a:pt x="3117442" y="0"/>
                </a:lnTo>
                <a:lnTo>
                  <a:pt x="3117442" y="3117442"/>
                </a:lnTo>
                <a:lnTo>
                  <a:pt x="0" y="3117442"/>
                </a:lnTo>
                <a:lnTo>
                  <a:pt x="0" y="0"/>
                </a:lnTo>
                <a:close/>
              </a:path>
            </a:pathLst>
          </a:custGeom>
          <a:blipFill>
            <a:blip r:embed="rId4"/>
            <a:stretch>
              <a:fillRect/>
            </a:stretch>
          </a:blipFill>
        </p:spPr>
      </p:sp>
      <p:sp>
        <p:nvSpPr>
          <p:cNvPr id="17" name="TextBox 17"/>
          <p:cNvSpPr txBox="1"/>
          <p:nvPr/>
        </p:nvSpPr>
        <p:spPr>
          <a:xfrm>
            <a:off x="1028700" y="576199"/>
            <a:ext cx="14291212" cy="876427"/>
          </a:xfrm>
          <a:prstGeom prst="rect">
            <a:avLst/>
          </a:prstGeom>
        </p:spPr>
        <p:txBody>
          <a:bodyPr lIns="0" tIns="0" rIns="0" bIns="0" rtlCol="0" anchor="t">
            <a:spAutoFit/>
          </a:bodyPr>
          <a:lstStyle/>
          <a:p>
            <a:pPr>
              <a:lnSpc>
                <a:spcPts val="6944"/>
              </a:lnSpc>
            </a:pPr>
            <a:r>
              <a:rPr lang="en-US" sz="5600" spc="-168">
                <a:solidFill>
                  <a:srgbClr val="3EDAD8"/>
                </a:solidFill>
                <a:latin typeface="Aileron Heavy"/>
              </a:rPr>
              <a:t>2.  Optionale Ziele</a:t>
            </a:r>
          </a:p>
        </p:txBody>
      </p:sp>
      <p:sp>
        <p:nvSpPr>
          <p:cNvPr id="18" name="TextBox 18"/>
          <p:cNvSpPr txBox="1"/>
          <p:nvPr/>
        </p:nvSpPr>
        <p:spPr>
          <a:xfrm>
            <a:off x="524718" y="6620910"/>
            <a:ext cx="4860627" cy="2794731"/>
          </a:xfrm>
          <a:prstGeom prst="rect">
            <a:avLst/>
          </a:prstGeom>
        </p:spPr>
        <p:txBody>
          <a:bodyPr lIns="0" tIns="0" rIns="0" bIns="0" rtlCol="0" anchor="t">
            <a:spAutoFit/>
          </a:bodyPr>
          <a:lstStyle/>
          <a:p>
            <a:pPr algn="ctr">
              <a:lnSpc>
                <a:spcPts val="5559"/>
              </a:lnSpc>
            </a:pPr>
            <a:r>
              <a:rPr lang="en-US" sz="3971">
                <a:solidFill>
                  <a:srgbClr val="FFFFFF"/>
                </a:solidFill>
                <a:latin typeface="Canva Sans Bold"/>
              </a:rPr>
              <a:t>Twingate + RDP</a:t>
            </a:r>
          </a:p>
          <a:p>
            <a:pPr marL="857390" lvl="1" indent="-428695">
              <a:lnSpc>
                <a:spcPts val="5559"/>
              </a:lnSpc>
              <a:buFont typeface="Arial"/>
              <a:buChar char="•"/>
            </a:pPr>
            <a:r>
              <a:rPr lang="en-US" sz="3971">
                <a:solidFill>
                  <a:srgbClr val="FFFFFF"/>
                </a:solidFill>
                <a:latin typeface="Canva Sans"/>
              </a:rPr>
              <a:t>VPN Verbindung</a:t>
            </a:r>
          </a:p>
          <a:p>
            <a:pPr marL="857390" lvl="1" indent="-428695">
              <a:lnSpc>
                <a:spcPts val="5559"/>
              </a:lnSpc>
              <a:buFont typeface="Arial"/>
              <a:buChar char="•"/>
            </a:pPr>
            <a:r>
              <a:rPr lang="en-US" sz="3971">
                <a:solidFill>
                  <a:srgbClr val="FFFFFF"/>
                </a:solidFill>
                <a:latin typeface="Canva Sans"/>
              </a:rPr>
              <a:t>RDP Verbindung</a:t>
            </a:r>
          </a:p>
          <a:p>
            <a:pPr marL="857390" lvl="1" indent="-428695">
              <a:lnSpc>
                <a:spcPts val="5559"/>
              </a:lnSpc>
              <a:buFont typeface="Arial"/>
              <a:buChar char="•"/>
            </a:pPr>
            <a:r>
              <a:rPr lang="en-US" sz="3971">
                <a:solidFill>
                  <a:srgbClr val="FFFFFF"/>
                </a:solidFill>
                <a:latin typeface="Canva Sans"/>
              </a:rPr>
              <a:t>RDP über VPN</a:t>
            </a:r>
          </a:p>
        </p:txBody>
      </p:sp>
      <p:sp>
        <p:nvSpPr>
          <p:cNvPr id="19" name="TextBox 19"/>
          <p:cNvSpPr txBox="1"/>
          <p:nvPr/>
        </p:nvSpPr>
        <p:spPr>
          <a:xfrm>
            <a:off x="6577385" y="2348769"/>
            <a:ext cx="5133231" cy="2794731"/>
          </a:xfrm>
          <a:prstGeom prst="rect">
            <a:avLst/>
          </a:prstGeom>
        </p:spPr>
        <p:txBody>
          <a:bodyPr lIns="0" tIns="0" rIns="0" bIns="0" rtlCol="0" anchor="t">
            <a:spAutoFit/>
          </a:bodyPr>
          <a:lstStyle/>
          <a:p>
            <a:pPr algn="ctr">
              <a:lnSpc>
                <a:spcPts val="5559"/>
              </a:lnSpc>
            </a:pPr>
            <a:r>
              <a:rPr lang="en-US" sz="3971">
                <a:solidFill>
                  <a:srgbClr val="FFFFFF"/>
                </a:solidFill>
                <a:latin typeface="Canva Sans Bold"/>
              </a:rPr>
              <a:t>TimeStamp</a:t>
            </a:r>
          </a:p>
          <a:p>
            <a:pPr marL="857390" lvl="1" indent="-428695">
              <a:lnSpc>
                <a:spcPts val="5559"/>
              </a:lnSpc>
              <a:buFont typeface="Arial"/>
              <a:buChar char="•"/>
            </a:pPr>
            <a:r>
              <a:rPr lang="en-US" sz="3971">
                <a:solidFill>
                  <a:srgbClr val="FFFFFF"/>
                </a:solidFill>
                <a:latin typeface="Canva Sans"/>
              </a:rPr>
              <a:t>Bei Logon starten</a:t>
            </a:r>
          </a:p>
          <a:p>
            <a:pPr marL="857390" lvl="1" indent="-428695">
              <a:lnSpc>
                <a:spcPts val="5559"/>
              </a:lnSpc>
              <a:buFont typeface="Arial"/>
              <a:buChar char="•"/>
            </a:pPr>
            <a:r>
              <a:rPr lang="en-US" sz="3971">
                <a:solidFill>
                  <a:srgbClr val="FFFFFF"/>
                </a:solidFill>
                <a:latin typeface="Canva Sans"/>
              </a:rPr>
              <a:t>User Abfrage</a:t>
            </a:r>
          </a:p>
          <a:p>
            <a:pPr marL="857390" lvl="1" indent="-428695">
              <a:lnSpc>
                <a:spcPts val="5559"/>
              </a:lnSpc>
              <a:buFont typeface="Arial"/>
              <a:buChar char="•"/>
            </a:pPr>
            <a:r>
              <a:rPr lang="en-US" sz="3971">
                <a:solidFill>
                  <a:srgbClr val="FFFFFF"/>
                </a:solidFill>
                <a:latin typeface="Canva Sans"/>
              </a:rPr>
              <a:t>Status anzeigen</a:t>
            </a:r>
          </a:p>
        </p:txBody>
      </p:sp>
      <p:sp>
        <p:nvSpPr>
          <p:cNvPr id="20" name="TextBox 20"/>
          <p:cNvSpPr txBox="1"/>
          <p:nvPr/>
        </p:nvSpPr>
        <p:spPr>
          <a:xfrm>
            <a:off x="12377936" y="6620910"/>
            <a:ext cx="5910064" cy="2794731"/>
          </a:xfrm>
          <a:prstGeom prst="rect">
            <a:avLst/>
          </a:prstGeom>
        </p:spPr>
        <p:txBody>
          <a:bodyPr lIns="0" tIns="0" rIns="0" bIns="0" rtlCol="0" anchor="t">
            <a:spAutoFit/>
          </a:bodyPr>
          <a:lstStyle/>
          <a:p>
            <a:pPr algn="ctr">
              <a:lnSpc>
                <a:spcPts val="5559"/>
              </a:lnSpc>
            </a:pPr>
            <a:r>
              <a:rPr lang="en-US" sz="3971">
                <a:solidFill>
                  <a:srgbClr val="FFFFFF"/>
                </a:solidFill>
                <a:latin typeface="Canva Sans Bold"/>
              </a:rPr>
              <a:t>EMCO Remote Installer</a:t>
            </a:r>
          </a:p>
          <a:p>
            <a:pPr marL="857390" lvl="1" indent="-428695">
              <a:lnSpc>
                <a:spcPts val="5559"/>
              </a:lnSpc>
              <a:buFont typeface="Arial"/>
              <a:buChar char="•"/>
            </a:pPr>
            <a:r>
              <a:rPr lang="en-US" sz="3971">
                <a:solidFill>
                  <a:srgbClr val="FFFFFF"/>
                </a:solidFill>
                <a:latin typeface="Canva Sans"/>
              </a:rPr>
              <a:t>Software Verteiler</a:t>
            </a:r>
          </a:p>
          <a:p>
            <a:pPr marL="857390" lvl="1" indent="-428695">
              <a:lnSpc>
                <a:spcPts val="5559"/>
              </a:lnSpc>
              <a:buFont typeface="Arial"/>
              <a:buChar char="•"/>
            </a:pPr>
            <a:r>
              <a:rPr lang="en-US" sz="3971">
                <a:solidFill>
                  <a:srgbClr val="FFFFFF"/>
                </a:solidFill>
                <a:latin typeface="Canva Sans"/>
              </a:rPr>
              <a:t>Software entfernen</a:t>
            </a:r>
          </a:p>
          <a:p>
            <a:pPr marL="857390" lvl="1" indent="-428695">
              <a:lnSpc>
                <a:spcPts val="5559"/>
              </a:lnSpc>
              <a:buFont typeface="Arial"/>
              <a:buChar char="•"/>
            </a:pPr>
            <a:r>
              <a:rPr lang="en-US" sz="3971">
                <a:solidFill>
                  <a:srgbClr val="FFFFFF"/>
                </a:solidFill>
                <a:latin typeface="Canva Sans"/>
              </a:rPr>
              <a:t>Software anzeigen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AutoShape 2"/>
          <p:cNvSpPr/>
          <p:nvPr/>
        </p:nvSpPr>
        <p:spPr>
          <a:xfrm>
            <a:off x="12377936" y="5896228"/>
            <a:ext cx="5910064" cy="0"/>
          </a:xfrm>
          <a:prstGeom prst="line">
            <a:avLst/>
          </a:prstGeom>
          <a:ln w="285750" cap="flat">
            <a:solidFill>
              <a:srgbClr val="5FD6AB"/>
            </a:solidFill>
            <a:prstDash val="solid"/>
            <a:headEnd type="none" w="sm" len="sm"/>
            <a:tailEnd type="none" w="sm" len="sm"/>
          </a:ln>
        </p:spPr>
      </p:sp>
      <p:sp>
        <p:nvSpPr>
          <p:cNvPr id="3" name="AutoShape 3"/>
          <p:cNvSpPr/>
          <p:nvPr/>
        </p:nvSpPr>
        <p:spPr>
          <a:xfrm>
            <a:off x="5910064" y="5896228"/>
            <a:ext cx="6467871" cy="0"/>
          </a:xfrm>
          <a:prstGeom prst="line">
            <a:avLst/>
          </a:prstGeom>
          <a:ln w="285750" cap="flat">
            <a:solidFill>
              <a:srgbClr val="069EFF"/>
            </a:solidFill>
            <a:prstDash val="solid"/>
            <a:headEnd type="none" w="sm" len="sm"/>
            <a:tailEnd type="none" w="sm" len="sm"/>
          </a:ln>
        </p:spPr>
      </p:sp>
      <p:sp>
        <p:nvSpPr>
          <p:cNvPr id="4" name="AutoShape 4"/>
          <p:cNvSpPr/>
          <p:nvPr/>
        </p:nvSpPr>
        <p:spPr>
          <a:xfrm>
            <a:off x="0" y="5896228"/>
            <a:ext cx="5910064" cy="0"/>
          </a:xfrm>
          <a:prstGeom prst="line">
            <a:avLst/>
          </a:prstGeom>
          <a:ln w="285750" cap="flat">
            <a:solidFill>
              <a:srgbClr val="3EDAD8"/>
            </a:solidFill>
            <a:prstDash val="solid"/>
            <a:headEnd type="none" w="sm" len="sm"/>
            <a:tailEnd type="none" w="sm" len="sm"/>
          </a:ln>
        </p:spPr>
      </p:sp>
      <p:grpSp>
        <p:nvGrpSpPr>
          <p:cNvPr id="5" name="Group 5"/>
          <p:cNvGrpSpPr/>
          <p:nvPr/>
        </p:nvGrpSpPr>
        <p:grpSpPr>
          <a:xfrm>
            <a:off x="14956964" y="5095347"/>
            <a:ext cx="752007" cy="658006"/>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5FD6AB"/>
            </a:solidFill>
          </p:spPr>
        </p:sp>
        <p:sp>
          <p:nvSpPr>
            <p:cNvPr id="7" name="TextBox 7"/>
            <p:cNvSpPr txBox="1"/>
            <p:nvPr/>
          </p:nvSpPr>
          <p:spPr>
            <a:xfrm>
              <a:off x="127000" y="273050"/>
              <a:ext cx="558800" cy="387350"/>
            </a:xfrm>
            <a:prstGeom prst="rect">
              <a:avLst/>
            </a:prstGeom>
          </p:spPr>
          <p:txBody>
            <a:bodyPr lIns="50800" tIns="50800" rIns="50800" bIns="50800" rtlCol="0" anchor="ctr"/>
            <a:lstStyle/>
            <a:p>
              <a:pPr algn="ctr">
                <a:lnSpc>
                  <a:spcPts val="3299"/>
                </a:lnSpc>
              </a:pPr>
              <a:endParaRPr/>
            </a:p>
          </p:txBody>
        </p:sp>
      </p:grpSp>
      <p:grpSp>
        <p:nvGrpSpPr>
          <p:cNvPr id="8" name="Group 8"/>
          <p:cNvGrpSpPr/>
          <p:nvPr/>
        </p:nvGrpSpPr>
        <p:grpSpPr>
          <a:xfrm>
            <a:off x="2579029" y="5095347"/>
            <a:ext cx="752007" cy="658006"/>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3EDAD8"/>
            </a:solidFill>
          </p:spPr>
        </p:sp>
        <p:sp>
          <p:nvSpPr>
            <p:cNvPr id="10" name="TextBox 10"/>
            <p:cNvSpPr txBox="1"/>
            <p:nvPr/>
          </p:nvSpPr>
          <p:spPr>
            <a:xfrm>
              <a:off x="127000" y="273050"/>
              <a:ext cx="558800" cy="387350"/>
            </a:xfrm>
            <a:prstGeom prst="rect">
              <a:avLst/>
            </a:prstGeom>
          </p:spPr>
          <p:txBody>
            <a:bodyPr lIns="50800" tIns="50800" rIns="50800" bIns="50800" rtlCol="0" anchor="ctr"/>
            <a:lstStyle/>
            <a:p>
              <a:pPr algn="ctr">
                <a:lnSpc>
                  <a:spcPts val="3299"/>
                </a:lnSpc>
              </a:pPr>
              <a:endParaRPr/>
            </a:p>
          </p:txBody>
        </p:sp>
      </p:grpSp>
      <p:grpSp>
        <p:nvGrpSpPr>
          <p:cNvPr id="11" name="Group 11"/>
          <p:cNvGrpSpPr/>
          <p:nvPr/>
        </p:nvGrpSpPr>
        <p:grpSpPr>
          <a:xfrm rot="-10800000">
            <a:off x="8767996" y="6039103"/>
            <a:ext cx="752007" cy="658006"/>
            <a:chOff x="0" y="0"/>
            <a:chExt cx="812800" cy="711200"/>
          </a:xfrm>
        </p:grpSpPr>
        <p:sp>
          <p:nvSpPr>
            <p:cNvPr id="12" name="Freeform 1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69EFF"/>
            </a:solidFill>
          </p:spPr>
        </p:sp>
        <p:sp>
          <p:nvSpPr>
            <p:cNvPr id="13" name="TextBox 13"/>
            <p:cNvSpPr txBox="1"/>
            <p:nvPr/>
          </p:nvSpPr>
          <p:spPr>
            <a:xfrm>
              <a:off x="127000" y="273050"/>
              <a:ext cx="558800" cy="387350"/>
            </a:xfrm>
            <a:prstGeom prst="rect">
              <a:avLst/>
            </a:prstGeom>
          </p:spPr>
          <p:txBody>
            <a:bodyPr lIns="50800" tIns="50800" rIns="50800" bIns="50800" rtlCol="0" anchor="ctr"/>
            <a:lstStyle/>
            <a:p>
              <a:pPr algn="ctr">
                <a:lnSpc>
                  <a:spcPts val="3299"/>
                </a:lnSpc>
              </a:pPr>
              <a:endParaRPr/>
            </a:p>
          </p:txBody>
        </p:sp>
      </p:grpSp>
      <p:sp>
        <p:nvSpPr>
          <p:cNvPr id="14" name="Freeform 14"/>
          <p:cNvSpPr/>
          <p:nvPr/>
        </p:nvSpPr>
        <p:spPr>
          <a:xfrm>
            <a:off x="1307933" y="1346950"/>
            <a:ext cx="3294198" cy="3335281"/>
          </a:xfrm>
          <a:custGeom>
            <a:avLst/>
            <a:gdLst/>
            <a:ahLst/>
            <a:cxnLst/>
            <a:rect l="l" t="t" r="r" b="b"/>
            <a:pathLst>
              <a:path w="3294198" h="3335281">
                <a:moveTo>
                  <a:pt x="0" y="0"/>
                </a:moveTo>
                <a:lnTo>
                  <a:pt x="3294198" y="0"/>
                </a:lnTo>
                <a:lnTo>
                  <a:pt x="3294198" y="3335281"/>
                </a:lnTo>
                <a:lnTo>
                  <a:pt x="0" y="3335281"/>
                </a:lnTo>
                <a:lnTo>
                  <a:pt x="0" y="0"/>
                </a:lnTo>
                <a:close/>
              </a:path>
            </a:pathLst>
          </a:custGeom>
          <a:blipFill>
            <a:blip r:embed="rId2"/>
            <a:stretch>
              <a:fillRect l="-51726" r="-51054"/>
            </a:stretch>
          </a:blipFill>
        </p:spPr>
      </p:sp>
      <p:sp>
        <p:nvSpPr>
          <p:cNvPr id="15" name="Freeform 15"/>
          <p:cNvSpPr/>
          <p:nvPr/>
        </p:nvSpPr>
        <p:spPr>
          <a:xfrm>
            <a:off x="7607608" y="7087892"/>
            <a:ext cx="3072784" cy="3072784"/>
          </a:xfrm>
          <a:custGeom>
            <a:avLst/>
            <a:gdLst/>
            <a:ahLst/>
            <a:cxnLst/>
            <a:rect l="l" t="t" r="r" b="b"/>
            <a:pathLst>
              <a:path w="3072784" h="3072784">
                <a:moveTo>
                  <a:pt x="0" y="0"/>
                </a:moveTo>
                <a:lnTo>
                  <a:pt x="3072784" y="0"/>
                </a:lnTo>
                <a:lnTo>
                  <a:pt x="3072784" y="3072784"/>
                </a:lnTo>
                <a:lnTo>
                  <a:pt x="0" y="3072784"/>
                </a:lnTo>
                <a:lnTo>
                  <a:pt x="0" y="0"/>
                </a:lnTo>
                <a:close/>
              </a:path>
            </a:pathLst>
          </a:custGeom>
          <a:blipFill>
            <a:blip r:embed="rId3"/>
            <a:stretch>
              <a:fillRect/>
            </a:stretch>
          </a:blipFill>
        </p:spPr>
      </p:sp>
      <p:sp>
        <p:nvSpPr>
          <p:cNvPr id="16" name="Freeform 16"/>
          <p:cNvSpPr/>
          <p:nvPr/>
        </p:nvSpPr>
        <p:spPr>
          <a:xfrm>
            <a:off x="13774247" y="1446345"/>
            <a:ext cx="3117442" cy="3117442"/>
          </a:xfrm>
          <a:custGeom>
            <a:avLst/>
            <a:gdLst/>
            <a:ahLst/>
            <a:cxnLst/>
            <a:rect l="l" t="t" r="r" b="b"/>
            <a:pathLst>
              <a:path w="3117442" h="3117442">
                <a:moveTo>
                  <a:pt x="0" y="0"/>
                </a:moveTo>
                <a:lnTo>
                  <a:pt x="3117442" y="0"/>
                </a:lnTo>
                <a:lnTo>
                  <a:pt x="3117442" y="3117441"/>
                </a:lnTo>
                <a:lnTo>
                  <a:pt x="0" y="3117441"/>
                </a:lnTo>
                <a:lnTo>
                  <a:pt x="0" y="0"/>
                </a:lnTo>
                <a:close/>
              </a:path>
            </a:pathLst>
          </a:custGeom>
          <a:blipFill>
            <a:blip r:embed="rId4"/>
            <a:stretch>
              <a:fillRect/>
            </a:stretch>
          </a:blipFill>
        </p:spPr>
      </p:sp>
      <p:sp>
        <p:nvSpPr>
          <p:cNvPr id="17" name="TextBox 17"/>
          <p:cNvSpPr txBox="1"/>
          <p:nvPr/>
        </p:nvSpPr>
        <p:spPr>
          <a:xfrm>
            <a:off x="1028700" y="576199"/>
            <a:ext cx="14291212" cy="876427"/>
          </a:xfrm>
          <a:prstGeom prst="rect">
            <a:avLst/>
          </a:prstGeom>
        </p:spPr>
        <p:txBody>
          <a:bodyPr lIns="0" tIns="0" rIns="0" bIns="0" rtlCol="0" anchor="t">
            <a:spAutoFit/>
          </a:bodyPr>
          <a:lstStyle/>
          <a:p>
            <a:pPr>
              <a:lnSpc>
                <a:spcPts val="6944"/>
              </a:lnSpc>
            </a:pPr>
            <a:r>
              <a:rPr lang="en-US" sz="5600" spc="-168">
                <a:solidFill>
                  <a:srgbClr val="3EDAD8"/>
                </a:solidFill>
                <a:latin typeface="Aileron Heavy"/>
              </a:rPr>
              <a:t>2.  Ziele</a:t>
            </a:r>
          </a:p>
        </p:txBody>
      </p:sp>
      <p:sp>
        <p:nvSpPr>
          <p:cNvPr id="18" name="TextBox 18"/>
          <p:cNvSpPr txBox="1"/>
          <p:nvPr/>
        </p:nvSpPr>
        <p:spPr>
          <a:xfrm>
            <a:off x="524718" y="6620910"/>
            <a:ext cx="4860627" cy="2794731"/>
          </a:xfrm>
          <a:prstGeom prst="rect">
            <a:avLst/>
          </a:prstGeom>
        </p:spPr>
        <p:txBody>
          <a:bodyPr lIns="0" tIns="0" rIns="0" bIns="0" rtlCol="0" anchor="t">
            <a:spAutoFit/>
          </a:bodyPr>
          <a:lstStyle/>
          <a:p>
            <a:pPr algn="ctr">
              <a:lnSpc>
                <a:spcPts val="5559"/>
              </a:lnSpc>
            </a:pPr>
            <a:r>
              <a:rPr lang="en-US" sz="3971">
                <a:solidFill>
                  <a:srgbClr val="FFFFFF"/>
                </a:solidFill>
                <a:latin typeface="Canva Sans Bold"/>
              </a:rPr>
              <a:t>Twingate + RDP</a:t>
            </a:r>
          </a:p>
          <a:p>
            <a:pPr marL="857390" lvl="1" indent="-428695">
              <a:lnSpc>
                <a:spcPts val="5559"/>
              </a:lnSpc>
              <a:buFont typeface="Arial"/>
              <a:buChar char="•"/>
            </a:pPr>
            <a:r>
              <a:rPr lang="en-US" sz="3971">
                <a:solidFill>
                  <a:srgbClr val="FFFFFF"/>
                </a:solidFill>
                <a:latin typeface="Canva Sans"/>
              </a:rPr>
              <a:t>VPN Verbindung</a:t>
            </a:r>
          </a:p>
          <a:p>
            <a:pPr marL="857390" lvl="1" indent="-428695">
              <a:lnSpc>
                <a:spcPts val="5559"/>
              </a:lnSpc>
              <a:buFont typeface="Arial"/>
              <a:buChar char="•"/>
            </a:pPr>
            <a:r>
              <a:rPr lang="en-US" sz="3971">
                <a:solidFill>
                  <a:srgbClr val="FFFFFF"/>
                </a:solidFill>
                <a:latin typeface="Canva Sans"/>
              </a:rPr>
              <a:t>RDP Verbindung</a:t>
            </a:r>
          </a:p>
          <a:p>
            <a:pPr marL="857390" lvl="1" indent="-428695">
              <a:lnSpc>
                <a:spcPts val="5559"/>
              </a:lnSpc>
              <a:buFont typeface="Arial"/>
              <a:buChar char="•"/>
            </a:pPr>
            <a:r>
              <a:rPr lang="en-US" sz="3971">
                <a:solidFill>
                  <a:srgbClr val="FFFFFF"/>
                </a:solidFill>
                <a:latin typeface="Canva Sans"/>
              </a:rPr>
              <a:t>RDP über VPN</a:t>
            </a:r>
          </a:p>
        </p:txBody>
      </p:sp>
      <p:sp>
        <p:nvSpPr>
          <p:cNvPr id="19" name="TextBox 19"/>
          <p:cNvSpPr txBox="1"/>
          <p:nvPr/>
        </p:nvSpPr>
        <p:spPr>
          <a:xfrm>
            <a:off x="6577385" y="2348769"/>
            <a:ext cx="5133231" cy="2794731"/>
          </a:xfrm>
          <a:prstGeom prst="rect">
            <a:avLst/>
          </a:prstGeom>
        </p:spPr>
        <p:txBody>
          <a:bodyPr lIns="0" tIns="0" rIns="0" bIns="0" rtlCol="0" anchor="t">
            <a:spAutoFit/>
          </a:bodyPr>
          <a:lstStyle/>
          <a:p>
            <a:pPr algn="ctr">
              <a:lnSpc>
                <a:spcPts val="5559"/>
              </a:lnSpc>
            </a:pPr>
            <a:r>
              <a:rPr lang="en-US" sz="3971">
                <a:solidFill>
                  <a:srgbClr val="FFFFFF"/>
                </a:solidFill>
                <a:latin typeface="Canva Sans Bold"/>
              </a:rPr>
              <a:t>TimeStamp</a:t>
            </a:r>
          </a:p>
          <a:p>
            <a:pPr marL="857390" lvl="1" indent="-428695">
              <a:lnSpc>
                <a:spcPts val="5559"/>
              </a:lnSpc>
              <a:buFont typeface="Arial"/>
              <a:buChar char="•"/>
            </a:pPr>
            <a:r>
              <a:rPr lang="en-US" sz="3971">
                <a:solidFill>
                  <a:srgbClr val="FFFFFF"/>
                </a:solidFill>
                <a:latin typeface="Canva Sans"/>
              </a:rPr>
              <a:t>Bei Logon starten</a:t>
            </a:r>
          </a:p>
          <a:p>
            <a:pPr marL="857390" lvl="1" indent="-428695">
              <a:lnSpc>
                <a:spcPts val="5559"/>
              </a:lnSpc>
              <a:buFont typeface="Arial"/>
              <a:buChar char="•"/>
            </a:pPr>
            <a:r>
              <a:rPr lang="en-US" sz="3971">
                <a:solidFill>
                  <a:srgbClr val="FFFFFF"/>
                </a:solidFill>
                <a:latin typeface="Canva Sans"/>
              </a:rPr>
              <a:t>User Abfrage</a:t>
            </a:r>
          </a:p>
          <a:p>
            <a:pPr marL="857390" lvl="1" indent="-428695">
              <a:lnSpc>
                <a:spcPts val="5559"/>
              </a:lnSpc>
              <a:buFont typeface="Arial"/>
              <a:buChar char="•"/>
            </a:pPr>
            <a:r>
              <a:rPr lang="en-US" sz="3971">
                <a:solidFill>
                  <a:srgbClr val="FFFFFF"/>
                </a:solidFill>
                <a:latin typeface="Canva Sans"/>
              </a:rPr>
              <a:t>Status anzeigen</a:t>
            </a:r>
          </a:p>
        </p:txBody>
      </p:sp>
      <p:sp>
        <p:nvSpPr>
          <p:cNvPr id="20" name="TextBox 20"/>
          <p:cNvSpPr txBox="1"/>
          <p:nvPr/>
        </p:nvSpPr>
        <p:spPr>
          <a:xfrm>
            <a:off x="12377936" y="6620910"/>
            <a:ext cx="5910064" cy="2794731"/>
          </a:xfrm>
          <a:prstGeom prst="rect">
            <a:avLst/>
          </a:prstGeom>
        </p:spPr>
        <p:txBody>
          <a:bodyPr lIns="0" tIns="0" rIns="0" bIns="0" rtlCol="0" anchor="t">
            <a:spAutoFit/>
          </a:bodyPr>
          <a:lstStyle/>
          <a:p>
            <a:pPr algn="ctr">
              <a:lnSpc>
                <a:spcPts val="5559"/>
              </a:lnSpc>
            </a:pPr>
            <a:r>
              <a:rPr lang="en-US" sz="3971">
                <a:solidFill>
                  <a:srgbClr val="FFFFFF"/>
                </a:solidFill>
                <a:latin typeface="Canva Sans Bold"/>
              </a:rPr>
              <a:t>EMCO Remote Installer</a:t>
            </a:r>
          </a:p>
          <a:p>
            <a:pPr marL="857390" lvl="1" indent="-428695">
              <a:lnSpc>
                <a:spcPts val="5559"/>
              </a:lnSpc>
              <a:buFont typeface="Arial"/>
              <a:buChar char="•"/>
            </a:pPr>
            <a:r>
              <a:rPr lang="en-US" sz="3971">
                <a:solidFill>
                  <a:srgbClr val="FFFFFF"/>
                </a:solidFill>
                <a:latin typeface="Canva Sans"/>
              </a:rPr>
              <a:t>Software Verteiler</a:t>
            </a:r>
          </a:p>
          <a:p>
            <a:pPr marL="857390" lvl="1" indent="-428695">
              <a:lnSpc>
                <a:spcPts val="5559"/>
              </a:lnSpc>
              <a:buFont typeface="Arial"/>
              <a:buChar char="•"/>
            </a:pPr>
            <a:r>
              <a:rPr lang="en-US" sz="3971">
                <a:solidFill>
                  <a:srgbClr val="FFFFFF"/>
                </a:solidFill>
                <a:latin typeface="Canva Sans"/>
              </a:rPr>
              <a:t>Software entfernen</a:t>
            </a:r>
          </a:p>
          <a:p>
            <a:pPr marL="857390" lvl="1" indent="-428695">
              <a:lnSpc>
                <a:spcPts val="5559"/>
              </a:lnSpc>
              <a:buFont typeface="Arial"/>
              <a:buChar char="•"/>
            </a:pPr>
            <a:r>
              <a:rPr lang="en-US" sz="3971">
                <a:solidFill>
                  <a:srgbClr val="FFFFFF"/>
                </a:solidFill>
                <a:latin typeface="Canva Sans"/>
              </a:rPr>
              <a:t>Software anzeigen</a:t>
            </a:r>
          </a:p>
        </p:txBody>
      </p:sp>
      <p:sp>
        <p:nvSpPr>
          <p:cNvPr id="21" name="Freeform 21"/>
          <p:cNvSpPr/>
          <p:nvPr/>
        </p:nvSpPr>
        <p:spPr>
          <a:xfrm>
            <a:off x="1924336" y="1990793"/>
            <a:ext cx="2061392" cy="2144491"/>
          </a:xfrm>
          <a:custGeom>
            <a:avLst/>
            <a:gdLst/>
            <a:ahLst/>
            <a:cxnLst/>
            <a:rect l="l" t="t" r="r" b="b"/>
            <a:pathLst>
              <a:path w="2061392" h="2144491">
                <a:moveTo>
                  <a:pt x="0" y="0"/>
                </a:moveTo>
                <a:lnTo>
                  <a:pt x="2061392" y="0"/>
                </a:lnTo>
                <a:lnTo>
                  <a:pt x="2061392" y="2144491"/>
                </a:lnTo>
                <a:lnTo>
                  <a:pt x="0" y="21444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2" name="TextBox 22"/>
          <p:cNvSpPr txBox="1"/>
          <p:nvPr/>
        </p:nvSpPr>
        <p:spPr>
          <a:xfrm>
            <a:off x="2135361" y="4191059"/>
            <a:ext cx="1639342" cy="887095"/>
          </a:xfrm>
          <a:prstGeom prst="rect">
            <a:avLst/>
          </a:prstGeom>
        </p:spPr>
        <p:txBody>
          <a:bodyPr lIns="0" tIns="0" rIns="0" bIns="0" rtlCol="0" anchor="t">
            <a:spAutoFit/>
          </a:bodyPr>
          <a:lstStyle/>
          <a:p>
            <a:pPr algn="ctr">
              <a:lnSpc>
                <a:spcPts val="7279"/>
              </a:lnSpc>
            </a:pPr>
            <a:r>
              <a:rPr lang="en-US" sz="5199">
                <a:solidFill>
                  <a:srgbClr val="42FF00"/>
                </a:solidFill>
                <a:latin typeface="Canva Sans Bold"/>
              </a:rPr>
              <a:t>Tag 1</a:t>
            </a:r>
          </a:p>
        </p:txBody>
      </p:sp>
      <p:sp>
        <p:nvSpPr>
          <p:cNvPr id="23" name="TextBox 23"/>
          <p:cNvSpPr txBox="1"/>
          <p:nvPr/>
        </p:nvSpPr>
        <p:spPr>
          <a:xfrm>
            <a:off x="8322295" y="6272857"/>
            <a:ext cx="1719610" cy="887095"/>
          </a:xfrm>
          <a:prstGeom prst="rect">
            <a:avLst/>
          </a:prstGeom>
        </p:spPr>
        <p:txBody>
          <a:bodyPr lIns="0" tIns="0" rIns="0" bIns="0" rtlCol="0" anchor="t">
            <a:spAutoFit/>
          </a:bodyPr>
          <a:lstStyle/>
          <a:p>
            <a:pPr algn="ctr">
              <a:lnSpc>
                <a:spcPts val="7279"/>
              </a:lnSpc>
            </a:pPr>
            <a:r>
              <a:rPr lang="en-US" sz="5199">
                <a:solidFill>
                  <a:srgbClr val="42FF00"/>
                </a:solidFill>
                <a:latin typeface="Canva Sans Bold"/>
              </a:rPr>
              <a:t>Tag 6</a:t>
            </a:r>
          </a:p>
        </p:txBody>
      </p:sp>
      <p:sp>
        <p:nvSpPr>
          <p:cNvPr id="24" name="TextBox 24"/>
          <p:cNvSpPr txBox="1"/>
          <p:nvPr/>
        </p:nvSpPr>
        <p:spPr>
          <a:xfrm>
            <a:off x="14659157" y="4284980"/>
            <a:ext cx="1625798" cy="887095"/>
          </a:xfrm>
          <a:prstGeom prst="rect">
            <a:avLst/>
          </a:prstGeom>
        </p:spPr>
        <p:txBody>
          <a:bodyPr lIns="0" tIns="0" rIns="0" bIns="0" rtlCol="0" anchor="t">
            <a:spAutoFit/>
          </a:bodyPr>
          <a:lstStyle/>
          <a:p>
            <a:pPr algn="ctr">
              <a:lnSpc>
                <a:spcPts val="7279"/>
              </a:lnSpc>
            </a:pPr>
            <a:r>
              <a:rPr lang="en-US" sz="5199">
                <a:solidFill>
                  <a:srgbClr val="42FF00"/>
                </a:solidFill>
                <a:latin typeface="Canva Sans Bold"/>
              </a:rPr>
              <a:t>Tag 7</a:t>
            </a:r>
          </a:p>
        </p:txBody>
      </p:sp>
      <p:sp>
        <p:nvSpPr>
          <p:cNvPr id="25" name="Freeform 25"/>
          <p:cNvSpPr/>
          <p:nvPr/>
        </p:nvSpPr>
        <p:spPr>
          <a:xfrm>
            <a:off x="8151404" y="7552038"/>
            <a:ext cx="2061392" cy="2144491"/>
          </a:xfrm>
          <a:custGeom>
            <a:avLst/>
            <a:gdLst/>
            <a:ahLst/>
            <a:cxnLst/>
            <a:rect l="l" t="t" r="r" b="b"/>
            <a:pathLst>
              <a:path w="2061392" h="2144491">
                <a:moveTo>
                  <a:pt x="0" y="0"/>
                </a:moveTo>
                <a:lnTo>
                  <a:pt x="2061392" y="0"/>
                </a:lnTo>
                <a:lnTo>
                  <a:pt x="2061392" y="2144492"/>
                </a:lnTo>
                <a:lnTo>
                  <a:pt x="0" y="21444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6" name="Freeform 26"/>
          <p:cNvSpPr/>
          <p:nvPr/>
        </p:nvSpPr>
        <p:spPr>
          <a:xfrm>
            <a:off x="14302272" y="1932820"/>
            <a:ext cx="2061392" cy="2144491"/>
          </a:xfrm>
          <a:custGeom>
            <a:avLst/>
            <a:gdLst/>
            <a:ahLst/>
            <a:cxnLst/>
            <a:rect l="l" t="t" r="r" b="b"/>
            <a:pathLst>
              <a:path w="2061392" h="2144491">
                <a:moveTo>
                  <a:pt x="0" y="0"/>
                </a:moveTo>
                <a:lnTo>
                  <a:pt x="2061392" y="0"/>
                </a:lnTo>
                <a:lnTo>
                  <a:pt x="2061392" y="2144491"/>
                </a:lnTo>
                <a:lnTo>
                  <a:pt x="0" y="21444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0" y="10124017"/>
            <a:ext cx="16192500" cy="172508"/>
            <a:chOff x="0" y="0"/>
            <a:chExt cx="4264691" cy="45434"/>
          </a:xfrm>
        </p:grpSpPr>
        <p:sp>
          <p:nvSpPr>
            <p:cNvPr id="3" name="Freeform 3"/>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EDAD8"/>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grpSp>
        <p:nvGrpSpPr>
          <p:cNvPr id="5" name="Group 5"/>
          <p:cNvGrpSpPr/>
          <p:nvPr/>
        </p:nvGrpSpPr>
        <p:grpSpPr>
          <a:xfrm>
            <a:off x="0" y="0"/>
            <a:ext cx="16192500" cy="172508"/>
            <a:chOff x="0" y="0"/>
            <a:chExt cx="4264691" cy="45434"/>
          </a:xfrm>
        </p:grpSpPr>
        <p:sp>
          <p:nvSpPr>
            <p:cNvPr id="6" name="Freeform 6"/>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EDAD8"/>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sp>
        <p:nvSpPr>
          <p:cNvPr id="8" name="Freeform 8"/>
          <p:cNvSpPr/>
          <p:nvPr/>
        </p:nvSpPr>
        <p:spPr>
          <a:xfrm>
            <a:off x="803553" y="2200198"/>
            <a:ext cx="16680893" cy="3215538"/>
          </a:xfrm>
          <a:custGeom>
            <a:avLst/>
            <a:gdLst/>
            <a:ahLst/>
            <a:cxnLst/>
            <a:rect l="l" t="t" r="r" b="b"/>
            <a:pathLst>
              <a:path w="16680893" h="3215538">
                <a:moveTo>
                  <a:pt x="0" y="0"/>
                </a:moveTo>
                <a:lnTo>
                  <a:pt x="16680894" y="0"/>
                </a:lnTo>
                <a:lnTo>
                  <a:pt x="16680894" y="3215538"/>
                </a:lnTo>
                <a:lnTo>
                  <a:pt x="0" y="3215538"/>
                </a:lnTo>
                <a:lnTo>
                  <a:pt x="0" y="0"/>
                </a:lnTo>
                <a:close/>
              </a:path>
            </a:pathLst>
          </a:custGeom>
          <a:blipFill>
            <a:blip r:embed="rId2"/>
            <a:stretch>
              <a:fillRect r="-22924" b="-16908"/>
            </a:stretch>
          </a:blipFill>
        </p:spPr>
      </p:sp>
      <p:sp>
        <p:nvSpPr>
          <p:cNvPr id="9" name="Freeform 9"/>
          <p:cNvSpPr/>
          <p:nvPr/>
        </p:nvSpPr>
        <p:spPr>
          <a:xfrm>
            <a:off x="803553" y="6353331"/>
            <a:ext cx="16680893" cy="3134618"/>
          </a:xfrm>
          <a:custGeom>
            <a:avLst/>
            <a:gdLst/>
            <a:ahLst/>
            <a:cxnLst/>
            <a:rect l="l" t="t" r="r" b="b"/>
            <a:pathLst>
              <a:path w="16680893" h="3134618">
                <a:moveTo>
                  <a:pt x="0" y="0"/>
                </a:moveTo>
                <a:lnTo>
                  <a:pt x="16680894" y="0"/>
                </a:lnTo>
                <a:lnTo>
                  <a:pt x="16680894" y="3134618"/>
                </a:lnTo>
                <a:lnTo>
                  <a:pt x="0" y="3134618"/>
                </a:lnTo>
                <a:lnTo>
                  <a:pt x="0" y="0"/>
                </a:lnTo>
                <a:close/>
              </a:path>
            </a:pathLst>
          </a:custGeom>
          <a:blipFill>
            <a:blip r:embed="rId3"/>
            <a:stretch>
              <a:fillRect/>
            </a:stretch>
          </a:blipFill>
        </p:spPr>
      </p:sp>
      <p:sp>
        <p:nvSpPr>
          <p:cNvPr id="10" name="TextBox 10"/>
          <p:cNvSpPr txBox="1"/>
          <p:nvPr/>
        </p:nvSpPr>
        <p:spPr>
          <a:xfrm>
            <a:off x="1028700" y="143933"/>
            <a:ext cx="14291212" cy="876427"/>
          </a:xfrm>
          <a:prstGeom prst="rect">
            <a:avLst/>
          </a:prstGeom>
        </p:spPr>
        <p:txBody>
          <a:bodyPr lIns="0" tIns="0" rIns="0" bIns="0" rtlCol="0" anchor="t">
            <a:spAutoFit/>
          </a:bodyPr>
          <a:lstStyle/>
          <a:p>
            <a:pPr>
              <a:lnSpc>
                <a:spcPts val="6944"/>
              </a:lnSpc>
            </a:pPr>
            <a:r>
              <a:rPr lang="en-US" sz="5600" spc="-168">
                <a:solidFill>
                  <a:srgbClr val="3EDAD8"/>
                </a:solidFill>
                <a:latin typeface="Aileron Heavy"/>
              </a:rPr>
              <a:t>4. Ablauf | Administration</a:t>
            </a:r>
          </a:p>
        </p:txBody>
      </p:sp>
      <p:sp>
        <p:nvSpPr>
          <p:cNvPr id="11" name="TextBox 11"/>
          <p:cNvSpPr txBox="1"/>
          <p:nvPr/>
        </p:nvSpPr>
        <p:spPr>
          <a:xfrm>
            <a:off x="376030" y="1376903"/>
            <a:ext cx="14291212" cy="683006"/>
          </a:xfrm>
          <a:prstGeom prst="rect">
            <a:avLst/>
          </a:prstGeom>
        </p:spPr>
        <p:txBody>
          <a:bodyPr lIns="0" tIns="0" rIns="0" bIns="0" rtlCol="0" anchor="t">
            <a:spAutoFit/>
          </a:bodyPr>
          <a:lstStyle/>
          <a:p>
            <a:pPr>
              <a:lnSpc>
                <a:spcPts val="5332"/>
              </a:lnSpc>
            </a:pPr>
            <a:r>
              <a:rPr lang="en-US" sz="4300" spc="-129">
                <a:solidFill>
                  <a:srgbClr val="3EDAD8"/>
                </a:solidFill>
                <a:latin typeface="Aileron Heavy"/>
              </a:rPr>
              <a:t>Soll:</a:t>
            </a:r>
          </a:p>
        </p:txBody>
      </p:sp>
      <p:sp>
        <p:nvSpPr>
          <p:cNvPr id="12" name="TextBox 12"/>
          <p:cNvSpPr txBox="1"/>
          <p:nvPr/>
        </p:nvSpPr>
        <p:spPr>
          <a:xfrm>
            <a:off x="376030" y="5527451"/>
            <a:ext cx="14291212" cy="683006"/>
          </a:xfrm>
          <a:prstGeom prst="rect">
            <a:avLst/>
          </a:prstGeom>
        </p:spPr>
        <p:txBody>
          <a:bodyPr lIns="0" tIns="0" rIns="0" bIns="0" rtlCol="0" anchor="t">
            <a:spAutoFit/>
          </a:bodyPr>
          <a:lstStyle/>
          <a:p>
            <a:pPr>
              <a:lnSpc>
                <a:spcPts val="5332"/>
              </a:lnSpc>
            </a:pPr>
            <a:r>
              <a:rPr lang="en-US" sz="4300" spc="-129">
                <a:solidFill>
                  <a:srgbClr val="3EDAD8"/>
                </a:solidFill>
                <a:latin typeface="Aileron Heavy"/>
              </a:rPr>
              <a:t>Ist: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0" y="10124017"/>
            <a:ext cx="16192500" cy="172508"/>
            <a:chOff x="0" y="0"/>
            <a:chExt cx="4264691" cy="45434"/>
          </a:xfrm>
        </p:grpSpPr>
        <p:sp>
          <p:nvSpPr>
            <p:cNvPr id="3" name="Freeform 3"/>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EDAD8"/>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grpSp>
        <p:nvGrpSpPr>
          <p:cNvPr id="5" name="Group 5"/>
          <p:cNvGrpSpPr/>
          <p:nvPr/>
        </p:nvGrpSpPr>
        <p:grpSpPr>
          <a:xfrm>
            <a:off x="0" y="0"/>
            <a:ext cx="16192500" cy="172508"/>
            <a:chOff x="0" y="0"/>
            <a:chExt cx="4264691" cy="45434"/>
          </a:xfrm>
        </p:grpSpPr>
        <p:sp>
          <p:nvSpPr>
            <p:cNvPr id="6" name="Freeform 6"/>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EDAD8"/>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sp>
        <p:nvSpPr>
          <p:cNvPr id="8" name="Freeform 8"/>
          <p:cNvSpPr/>
          <p:nvPr/>
        </p:nvSpPr>
        <p:spPr>
          <a:xfrm>
            <a:off x="0" y="2440908"/>
            <a:ext cx="18288000" cy="1318260"/>
          </a:xfrm>
          <a:custGeom>
            <a:avLst/>
            <a:gdLst/>
            <a:ahLst/>
            <a:cxnLst/>
            <a:rect l="l" t="t" r="r" b="b"/>
            <a:pathLst>
              <a:path w="18288000" h="1318260">
                <a:moveTo>
                  <a:pt x="0" y="0"/>
                </a:moveTo>
                <a:lnTo>
                  <a:pt x="18288000" y="0"/>
                </a:lnTo>
                <a:lnTo>
                  <a:pt x="18288000" y="1318260"/>
                </a:lnTo>
                <a:lnTo>
                  <a:pt x="0" y="1318260"/>
                </a:lnTo>
                <a:lnTo>
                  <a:pt x="0" y="0"/>
                </a:lnTo>
                <a:close/>
              </a:path>
            </a:pathLst>
          </a:custGeom>
          <a:blipFill>
            <a:blip r:embed="rId2"/>
            <a:stretch>
              <a:fillRect/>
            </a:stretch>
          </a:blipFill>
        </p:spPr>
      </p:sp>
      <p:sp>
        <p:nvSpPr>
          <p:cNvPr id="9" name="Freeform 9"/>
          <p:cNvSpPr/>
          <p:nvPr/>
        </p:nvSpPr>
        <p:spPr>
          <a:xfrm>
            <a:off x="0" y="6591456"/>
            <a:ext cx="18288000" cy="1325880"/>
          </a:xfrm>
          <a:custGeom>
            <a:avLst/>
            <a:gdLst/>
            <a:ahLst/>
            <a:cxnLst/>
            <a:rect l="l" t="t" r="r" b="b"/>
            <a:pathLst>
              <a:path w="18288000" h="1325880">
                <a:moveTo>
                  <a:pt x="0" y="0"/>
                </a:moveTo>
                <a:lnTo>
                  <a:pt x="18288000" y="0"/>
                </a:lnTo>
                <a:lnTo>
                  <a:pt x="18288000" y="1325880"/>
                </a:lnTo>
                <a:lnTo>
                  <a:pt x="0" y="1325880"/>
                </a:lnTo>
                <a:lnTo>
                  <a:pt x="0" y="0"/>
                </a:lnTo>
                <a:close/>
              </a:path>
            </a:pathLst>
          </a:custGeom>
          <a:blipFill>
            <a:blip r:embed="rId3"/>
            <a:stretch>
              <a:fillRect/>
            </a:stretch>
          </a:blipFill>
        </p:spPr>
      </p:sp>
      <p:sp>
        <p:nvSpPr>
          <p:cNvPr id="10" name="TextBox 10"/>
          <p:cNvSpPr txBox="1"/>
          <p:nvPr/>
        </p:nvSpPr>
        <p:spPr>
          <a:xfrm>
            <a:off x="1028700" y="143933"/>
            <a:ext cx="14291212" cy="876427"/>
          </a:xfrm>
          <a:prstGeom prst="rect">
            <a:avLst/>
          </a:prstGeom>
        </p:spPr>
        <p:txBody>
          <a:bodyPr lIns="0" tIns="0" rIns="0" bIns="0" rtlCol="0" anchor="t">
            <a:spAutoFit/>
          </a:bodyPr>
          <a:lstStyle/>
          <a:p>
            <a:pPr>
              <a:lnSpc>
                <a:spcPts val="6944"/>
              </a:lnSpc>
            </a:pPr>
            <a:r>
              <a:rPr lang="en-US" sz="5600" spc="-168">
                <a:solidFill>
                  <a:srgbClr val="3EDAD8"/>
                </a:solidFill>
                <a:latin typeface="Aileron Heavy"/>
              </a:rPr>
              <a:t>4. Ablauf | Präsentation</a:t>
            </a:r>
          </a:p>
        </p:txBody>
      </p:sp>
      <p:sp>
        <p:nvSpPr>
          <p:cNvPr id="11" name="TextBox 11"/>
          <p:cNvSpPr txBox="1"/>
          <p:nvPr/>
        </p:nvSpPr>
        <p:spPr>
          <a:xfrm>
            <a:off x="376030" y="1376903"/>
            <a:ext cx="14291212" cy="683006"/>
          </a:xfrm>
          <a:prstGeom prst="rect">
            <a:avLst/>
          </a:prstGeom>
        </p:spPr>
        <p:txBody>
          <a:bodyPr lIns="0" tIns="0" rIns="0" bIns="0" rtlCol="0" anchor="t">
            <a:spAutoFit/>
          </a:bodyPr>
          <a:lstStyle/>
          <a:p>
            <a:pPr>
              <a:lnSpc>
                <a:spcPts val="5332"/>
              </a:lnSpc>
            </a:pPr>
            <a:r>
              <a:rPr lang="en-US" sz="4300" spc="-129">
                <a:solidFill>
                  <a:srgbClr val="3EDAD8"/>
                </a:solidFill>
                <a:latin typeface="Aileron Heavy"/>
              </a:rPr>
              <a:t>Soll:</a:t>
            </a:r>
          </a:p>
        </p:txBody>
      </p:sp>
      <p:sp>
        <p:nvSpPr>
          <p:cNvPr id="12" name="TextBox 12"/>
          <p:cNvSpPr txBox="1"/>
          <p:nvPr/>
        </p:nvSpPr>
        <p:spPr>
          <a:xfrm>
            <a:off x="376030" y="5527451"/>
            <a:ext cx="14291212" cy="683006"/>
          </a:xfrm>
          <a:prstGeom prst="rect">
            <a:avLst/>
          </a:prstGeom>
        </p:spPr>
        <p:txBody>
          <a:bodyPr lIns="0" tIns="0" rIns="0" bIns="0" rtlCol="0" anchor="t">
            <a:spAutoFit/>
          </a:bodyPr>
          <a:lstStyle/>
          <a:p>
            <a:pPr>
              <a:lnSpc>
                <a:spcPts val="5332"/>
              </a:lnSpc>
            </a:pPr>
            <a:r>
              <a:rPr lang="en-US" sz="4300" spc="-129">
                <a:solidFill>
                  <a:srgbClr val="3EDAD8"/>
                </a:solidFill>
                <a:latin typeface="Aileron Heavy"/>
              </a:rPr>
              <a:t>Ist: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306916" y="0"/>
            <a:ext cx="11391499" cy="10287000"/>
          </a:xfrm>
          <a:custGeom>
            <a:avLst/>
            <a:gdLst/>
            <a:ahLst/>
            <a:cxnLst/>
            <a:rect l="l" t="t" r="r" b="b"/>
            <a:pathLst>
              <a:path w="11391499" h="10287000">
                <a:moveTo>
                  <a:pt x="0" y="0"/>
                </a:moveTo>
                <a:lnTo>
                  <a:pt x="11391499" y="0"/>
                </a:lnTo>
                <a:lnTo>
                  <a:pt x="11391499" y="10287000"/>
                </a:lnTo>
                <a:lnTo>
                  <a:pt x="0" y="10287000"/>
                </a:lnTo>
                <a:lnTo>
                  <a:pt x="0" y="0"/>
                </a:lnTo>
                <a:close/>
              </a:path>
            </a:pathLst>
          </a:custGeom>
          <a:blipFill>
            <a:blip r:embed="rId2"/>
            <a:stretch>
              <a:fillRect/>
            </a:stretch>
          </a:blipFill>
        </p:spPr>
      </p:sp>
      <p:sp>
        <p:nvSpPr>
          <p:cNvPr id="3" name="AutoShape 3"/>
          <p:cNvSpPr/>
          <p:nvPr/>
        </p:nvSpPr>
        <p:spPr>
          <a:xfrm flipV="1">
            <a:off x="558176" y="8359954"/>
            <a:ext cx="9077989" cy="0"/>
          </a:xfrm>
          <a:prstGeom prst="line">
            <a:avLst/>
          </a:prstGeom>
          <a:ln w="171450" cap="flat">
            <a:solidFill>
              <a:srgbClr val="000000"/>
            </a:solidFill>
            <a:prstDash val="solid"/>
            <a:headEnd type="none" w="sm" len="sm"/>
            <a:tailEnd type="arrow" w="med" len="sm"/>
          </a:ln>
        </p:spPr>
      </p:sp>
      <p:sp>
        <p:nvSpPr>
          <p:cNvPr id="4" name="AutoShape 4"/>
          <p:cNvSpPr/>
          <p:nvPr/>
        </p:nvSpPr>
        <p:spPr>
          <a:xfrm>
            <a:off x="558176" y="8004130"/>
            <a:ext cx="0" cy="635448"/>
          </a:xfrm>
          <a:prstGeom prst="line">
            <a:avLst/>
          </a:prstGeom>
          <a:ln w="76200" cap="flat">
            <a:solidFill>
              <a:srgbClr val="000000"/>
            </a:solidFill>
            <a:prstDash val="solid"/>
            <a:headEnd type="none" w="sm" len="sm"/>
            <a:tailEnd type="none" w="sm" len="sm"/>
          </a:ln>
        </p:spPr>
      </p:sp>
      <p:sp>
        <p:nvSpPr>
          <p:cNvPr id="5" name="AutoShape 5"/>
          <p:cNvSpPr/>
          <p:nvPr/>
        </p:nvSpPr>
        <p:spPr>
          <a:xfrm>
            <a:off x="2656965" y="8004130"/>
            <a:ext cx="0" cy="635448"/>
          </a:xfrm>
          <a:prstGeom prst="line">
            <a:avLst/>
          </a:prstGeom>
          <a:ln w="76200" cap="flat">
            <a:solidFill>
              <a:srgbClr val="000000"/>
            </a:solidFill>
            <a:prstDash val="solid"/>
            <a:headEnd type="none" w="sm" len="sm"/>
            <a:tailEnd type="none" w="sm" len="sm"/>
          </a:ln>
        </p:spPr>
      </p:sp>
      <p:sp>
        <p:nvSpPr>
          <p:cNvPr id="6" name="AutoShape 6"/>
          <p:cNvSpPr/>
          <p:nvPr/>
        </p:nvSpPr>
        <p:spPr>
          <a:xfrm>
            <a:off x="4839505" y="7956505"/>
            <a:ext cx="0" cy="635448"/>
          </a:xfrm>
          <a:prstGeom prst="line">
            <a:avLst/>
          </a:prstGeom>
          <a:ln w="76200" cap="flat">
            <a:solidFill>
              <a:srgbClr val="000000"/>
            </a:solidFill>
            <a:prstDash val="solid"/>
            <a:headEnd type="none" w="sm" len="sm"/>
            <a:tailEnd type="none" w="sm" len="sm"/>
          </a:ln>
        </p:spPr>
      </p:sp>
      <p:sp>
        <p:nvSpPr>
          <p:cNvPr id="7" name="AutoShape 7"/>
          <p:cNvSpPr/>
          <p:nvPr/>
        </p:nvSpPr>
        <p:spPr>
          <a:xfrm>
            <a:off x="6942019" y="8004130"/>
            <a:ext cx="0" cy="635448"/>
          </a:xfrm>
          <a:prstGeom prst="line">
            <a:avLst/>
          </a:prstGeom>
          <a:ln w="76200" cap="flat">
            <a:solidFill>
              <a:srgbClr val="000000"/>
            </a:solidFill>
            <a:prstDash val="solid"/>
            <a:headEnd type="none" w="sm" len="sm"/>
            <a:tailEnd type="none" w="sm" len="sm"/>
          </a:ln>
        </p:spPr>
      </p:sp>
      <p:grpSp>
        <p:nvGrpSpPr>
          <p:cNvPr id="8" name="Group 8"/>
          <p:cNvGrpSpPr/>
          <p:nvPr/>
        </p:nvGrpSpPr>
        <p:grpSpPr>
          <a:xfrm>
            <a:off x="539126" y="7209061"/>
            <a:ext cx="2036585" cy="1285515"/>
            <a:chOff x="0" y="0"/>
            <a:chExt cx="2715445" cy="1714019"/>
          </a:xfrm>
        </p:grpSpPr>
        <p:sp>
          <p:nvSpPr>
            <p:cNvPr id="9" name="Freeform 9"/>
            <p:cNvSpPr/>
            <p:nvPr/>
          </p:nvSpPr>
          <p:spPr>
            <a:xfrm>
              <a:off x="0" y="0"/>
              <a:ext cx="1365086" cy="767445"/>
            </a:xfrm>
            <a:custGeom>
              <a:avLst/>
              <a:gdLst/>
              <a:ahLst/>
              <a:cxnLst/>
              <a:rect l="l" t="t" r="r" b="b"/>
              <a:pathLst>
                <a:path w="1365086" h="767445">
                  <a:moveTo>
                    <a:pt x="0" y="0"/>
                  </a:moveTo>
                  <a:lnTo>
                    <a:pt x="1365086" y="0"/>
                  </a:lnTo>
                  <a:lnTo>
                    <a:pt x="1365086" y="767445"/>
                  </a:lnTo>
                  <a:lnTo>
                    <a:pt x="0" y="767445"/>
                  </a:lnTo>
                  <a:lnTo>
                    <a:pt x="0" y="0"/>
                  </a:lnTo>
                  <a:close/>
                </a:path>
              </a:pathLst>
            </a:custGeom>
            <a:blipFill>
              <a:blip r:embed="rId3"/>
              <a:stretch>
                <a:fillRect r="-92707" b="-80234"/>
              </a:stretch>
            </a:blipFill>
          </p:spPr>
        </p:sp>
        <p:sp>
          <p:nvSpPr>
            <p:cNvPr id="10" name="TextBox 10"/>
            <p:cNvSpPr txBox="1"/>
            <p:nvPr/>
          </p:nvSpPr>
          <p:spPr>
            <a:xfrm>
              <a:off x="1003923" y="444441"/>
              <a:ext cx="1711522" cy="1269578"/>
            </a:xfrm>
            <a:prstGeom prst="rect">
              <a:avLst/>
            </a:prstGeom>
          </p:spPr>
          <p:txBody>
            <a:bodyPr wrap="square" lIns="0" tIns="0" rIns="0" bIns="0" rtlCol="0" anchor="t">
              <a:spAutoFit/>
            </a:bodyPr>
            <a:lstStyle/>
            <a:p>
              <a:pPr algn="ctr">
                <a:lnSpc>
                  <a:spcPts val="7699"/>
                </a:lnSpc>
              </a:pPr>
              <a:r>
                <a:rPr lang="en-US" sz="5499" dirty="0">
                  <a:solidFill>
                    <a:srgbClr val="ED7706"/>
                  </a:solidFill>
                  <a:latin typeface="League Spartan"/>
                </a:rPr>
                <a:t>BLJ</a:t>
              </a:r>
            </a:p>
          </p:txBody>
        </p:sp>
      </p:grpSp>
      <p:sp>
        <p:nvSpPr>
          <p:cNvPr id="11" name="Freeform 11"/>
          <p:cNvSpPr/>
          <p:nvPr/>
        </p:nvSpPr>
        <p:spPr>
          <a:xfrm>
            <a:off x="2838354" y="7298088"/>
            <a:ext cx="6168578" cy="706042"/>
          </a:xfrm>
          <a:custGeom>
            <a:avLst/>
            <a:gdLst/>
            <a:ahLst/>
            <a:cxnLst/>
            <a:rect l="l" t="t" r="r" b="b"/>
            <a:pathLst>
              <a:path w="6168578" h="706042">
                <a:moveTo>
                  <a:pt x="0" y="0"/>
                </a:moveTo>
                <a:lnTo>
                  <a:pt x="6168578" y="0"/>
                </a:lnTo>
                <a:lnTo>
                  <a:pt x="6168578" y="706042"/>
                </a:lnTo>
                <a:lnTo>
                  <a:pt x="0" y="706042"/>
                </a:lnTo>
                <a:lnTo>
                  <a:pt x="0" y="0"/>
                </a:lnTo>
                <a:close/>
              </a:path>
            </a:pathLst>
          </a:custGeom>
          <a:blipFill>
            <a:blip r:embed="rId4"/>
            <a:stretch>
              <a:fillRect l="-33309" t="-381919" r="-33736" b="-247806"/>
            </a:stretch>
          </a:blipFill>
        </p:spPr>
      </p:sp>
      <p:sp>
        <p:nvSpPr>
          <p:cNvPr id="12" name="TextBox 12"/>
          <p:cNvSpPr txBox="1"/>
          <p:nvPr/>
        </p:nvSpPr>
        <p:spPr>
          <a:xfrm>
            <a:off x="1028700" y="1545609"/>
            <a:ext cx="7697811" cy="1284059"/>
          </a:xfrm>
          <a:prstGeom prst="rect">
            <a:avLst/>
          </a:prstGeom>
        </p:spPr>
        <p:txBody>
          <a:bodyPr lIns="0" tIns="0" rIns="0" bIns="0" rtlCol="0" anchor="t">
            <a:spAutoFit/>
          </a:bodyPr>
          <a:lstStyle/>
          <a:p>
            <a:pPr marL="0" lvl="0" indent="0" algn="ctr">
              <a:lnSpc>
                <a:spcPts val="10535"/>
              </a:lnSpc>
              <a:spcBef>
                <a:spcPct val="0"/>
              </a:spcBef>
            </a:pPr>
            <a:r>
              <a:rPr lang="en-US" sz="7525">
                <a:solidFill>
                  <a:srgbClr val="000000"/>
                </a:solidFill>
                <a:latin typeface="Canva Sans Bold"/>
              </a:rPr>
              <a:t>Robin Schneider</a:t>
            </a:r>
          </a:p>
        </p:txBody>
      </p:sp>
      <p:sp>
        <p:nvSpPr>
          <p:cNvPr id="13" name="TextBox 13"/>
          <p:cNvSpPr txBox="1"/>
          <p:nvPr/>
        </p:nvSpPr>
        <p:spPr>
          <a:xfrm>
            <a:off x="1191969" y="2753469"/>
            <a:ext cx="2156172" cy="695961"/>
          </a:xfrm>
          <a:prstGeom prst="rect">
            <a:avLst/>
          </a:prstGeom>
        </p:spPr>
        <p:txBody>
          <a:bodyPr lIns="0" tIns="0" rIns="0" bIns="0" rtlCol="0" anchor="t">
            <a:spAutoFit/>
          </a:bodyPr>
          <a:lstStyle/>
          <a:p>
            <a:pPr marL="0" lvl="0" indent="0" algn="ctr">
              <a:lnSpc>
                <a:spcPts val="5739"/>
              </a:lnSpc>
              <a:spcBef>
                <a:spcPct val="0"/>
              </a:spcBef>
            </a:pPr>
            <a:r>
              <a:rPr lang="en-US" sz="4099">
                <a:solidFill>
                  <a:srgbClr val="000000"/>
                </a:solidFill>
                <a:latin typeface="Canva Sans"/>
              </a:rPr>
              <a:t>16 Jahre</a:t>
            </a:r>
          </a:p>
        </p:txBody>
      </p:sp>
      <p:sp>
        <p:nvSpPr>
          <p:cNvPr id="14" name="TextBox 14"/>
          <p:cNvSpPr txBox="1"/>
          <p:nvPr/>
        </p:nvSpPr>
        <p:spPr>
          <a:xfrm>
            <a:off x="769856" y="8544329"/>
            <a:ext cx="1675427" cy="887095"/>
          </a:xfrm>
          <a:prstGeom prst="rect">
            <a:avLst/>
          </a:prstGeom>
        </p:spPr>
        <p:txBody>
          <a:bodyPr lIns="0" tIns="0" rIns="0" bIns="0" rtlCol="0" anchor="t">
            <a:spAutoFit/>
          </a:bodyPr>
          <a:lstStyle/>
          <a:p>
            <a:pPr algn="ctr">
              <a:lnSpc>
                <a:spcPts val="7279"/>
              </a:lnSpc>
            </a:pPr>
            <a:r>
              <a:rPr lang="en-US" sz="5199" dirty="0">
                <a:solidFill>
                  <a:srgbClr val="000000"/>
                </a:solidFill>
                <a:latin typeface="Canva Sans Bold"/>
              </a:rPr>
              <a:t>1. LJ</a:t>
            </a:r>
          </a:p>
        </p:txBody>
      </p:sp>
      <p:sp>
        <p:nvSpPr>
          <p:cNvPr id="15" name="TextBox 15"/>
          <p:cNvSpPr txBox="1"/>
          <p:nvPr/>
        </p:nvSpPr>
        <p:spPr>
          <a:xfrm>
            <a:off x="2933604" y="8544329"/>
            <a:ext cx="1675427"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2. LJ</a:t>
            </a:r>
          </a:p>
        </p:txBody>
      </p:sp>
      <p:sp>
        <p:nvSpPr>
          <p:cNvPr id="16" name="TextBox 16"/>
          <p:cNvSpPr txBox="1"/>
          <p:nvPr/>
        </p:nvSpPr>
        <p:spPr>
          <a:xfrm>
            <a:off x="5022432" y="8544329"/>
            <a:ext cx="1675427"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3. LJ</a:t>
            </a:r>
          </a:p>
        </p:txBody>
      </p:sp>
      <p:sp>
        <p:nvSpPr>
          <p:cNvPr id="17" name="TextBox 17"/>
          <p:cNvSpPr txBox="1"/>
          <p:nvPr/>
        </p:nvSpPr>
        <p:spPr>
          <a:xfrm>
            <a:off x="7186179" y="8544329"/>
            <a:ext cx="1675427"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4. LJ</a:t>
            </a:r>
          </a:p>
        </p:txBody>
      </p:sp>
      <p:sp>
        <p:nvSpPr>
          <p:cNvPr id="18" name="TextBox 18"/>
          <p:cNvSpPr txBox="1"/>
          <p:nvPr/>
        </p:nvSpPr>
        <p:spPr>
          <a:xfrm>
            <a:off x="520076" y="5076825"/>
            <a:ext cx="8382744" cy="629919"/>
          </a:xfrm>
          <a:prstGeom prst="rect">
            <a:avLst/>
          </a:prstGeom>
        </p:spPr>
        <p:txBody>
          <a:bodyPr lIns="0" tIns="0" rIns="0" bIns="0" rtlCol="0" anchor="t">
            <a:spAutoFit/>
          </a:bodyPr>
          <a:lstStyle/>
          <a:p>
            <a:pPr algn="ctr">
              <a:lnSpc>
                <a:spcPts val="5180"/>
              </a:lnSpc>
            </a:pPr>
            <a:r>
              <a:rPr lang="en-US" sz="3700">
                <a:solidFill>
                  <a:srgbClr val="000000"/>
                </a:solidFill>
                <a:latin typeface="Canva Sans Bold"/>
              </a:rPr>
              <a:t>Informatiker Platformentwickler EFZ</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t="12500" b="12500"/>
          <a:stretch>
            <a:fillRect/>
          </a:stretch>
        </p:blipFill>
        <p:spPr>
          <a:xfrm>
            <a:off x="0" y="0"/>
            <a:ext cx="18288000" cy="10287000"/>
          </a:xfrm>
          <a:prstGeom prst="rect">
            <a:avLst/>
          </a:prstGeom>
        </p:spPr>
      </p:pic>
      <p:grpSp>
        <p:nvGrpSpPr>
          <p:cNvPr id="3" name="Group 3"/>
          <p:cNvGrpSpPr/>
          <p:nvPr/>
        </p:nvGrpSpPr>
        <p:grpSpPr>
          <a:xfrm>
            <a:off x="2755624" y="3332093"/>
            <a:ext cx="12776752" cy="3622813"/>
            <a:chOff x="0" y="0"/>
            <a:chExt cx="17035669" cy="4830417"/>
          </a:xfrm>
        </p:grpSpPr>
        <p:grpSp>
          <p:nvGrpSpPr>
            <p:cNvPr id="4" name="Group 4"/>
            <p:cNvGrpSpPr/>
            <p:nvPr/>
          </p:nvGrpSpPr>
          <p:grpSpPr>
            <a:xfrm>
              <a:off x="0" y="0"/>
              <a:ext cx="17035669" cy="4830417"/>
              <a:chOff x="0" y="0"/>
              <a:chExt cx="3365070" cy="954157"/>
            </a:xfrm>
          </p:grpSpPr>
          <p:sp>
            <p:nvSpPr>
              <p:cNvPr id="5" name="Freeform 5"/>
              <p:cNvSpPr/>
              <p:nvPr/>
            </p:nvSpPr>
            <p:spPr>
              <a:xfrm>
                <a:off x="0" y="0"/>
                <a:ext cx="3365070" cy="954156"/>
              </a:xfrm>
              <a:custGeom>
                <a:avLst/>
                <a:gdLst/>
                <a:ahLst/>
                <a:cxnLst/>
                <a:rect l="l" t="t" r="r" b="b"/>
                <a:pathLst>
                  <a:path w="3365070" h="954156">
                    <a:moveTo>
                      <a:pt x="30903" y="0"/>
                    </a:moveTo>
                    <a:lnTo>
                      <a:pt x="3334167" y="0"/>
                    </a:lnTo>
                    <a:cubicBezTo>
                      <a:pt x="3342363" y="0"/>
                      <a:pt x="3350223" y="3256"/>
                      <a:pt x="3356019" y="9051"/>
                    </a:cubicBezTo>
                    <a:cubicBezTo>
                      <a:pt x="3361814" y="14847"/>
                      <a:pt x="3365070" y="22707"/>
                      <a:pt x="3365070" y="30903"/>
                    </a:cubicBezTo>
                    <a:lnTo>
                      <a:pt x="3365070" y="923254"/>
                    </a:lnTo>
                    <a:cubicBezTo>
                      <a:pt x="3365070" y="940321"/>
                      <a:pt x="3351235" y="954156"/>
                      <a:pt x="3334167" y="954156"/>
                    </a:cubicBezTo>
                    <a:lnTo>
                      <a:pt x="30903" y="954156"/>
                    </a:lnTo>
                    <a:cubicBezTo>
                      <a:pt x="13836" y="954156"/>
                      <a:pt x="0" y="940321"/>
                      <a:pt x="0" y="923254"/>
                    </a:cubicBezTo>
                    <a:lnTo>
                      <a:pt x="0" y="30903"/>
                    </a:lnTo>
                    <a:cubicBezTo>
                      <a:pt x="0" y="22707"/>
                      <a:pt x="3256" y="14847"/>
                      <a:pt x="9051" y="9051"/>
                    </a:cubicBezTo>
                    <a:cubicBezTo>
                      <a:pt x="14847" y="3256"/>
                      <a:pt x="22707" y="0"/>
                      <a:pt x="30903" y="0"/>
                    </a:cubicBezTo>
                    <a:close/>
                  </a:path>
                </a:pathLst>
              </a:custGeom>
              <a:solidFill>
                <a:srgbClr val="000000">
                  <a:alpha val="62745"/>
                </a:srgbClr>
              </a:solidFill>
            </p:spPr>
          </p:sp>
          <p:sp>
            <p:nvSpPr>
              <p:cNvPr id="6" name="TextBox 6"/>
              <p:cNvSpPr txBox="1"/>
              <p:nvPr/>
            </p:nvSpPr>
            <p:spPr>
              <a:xfrm>
                <a:off x="0" y="-285750"/>
                <a:ext cx="812800" cy="1098550"/>
              </a:xfrm>
              <a:prstGeom prst="rect">
                <a:avLst/>
              </a:prstGeom>
            </p:spPr>
            <p:txBody>
              <a:bodyPr lIns="50800" tIns="50800" rIns="50800" bIns="50800" rtlCol="0" anchor="ctr"/>
              <a:lstStyle/>
              <a:p>
                <a:pPr algn="ctr">
                  <a:lnSpc>
                    <a:spcPts val="14848"/>
                  </a:lnSpc>
                </a:pPr>
                <a:endParaRPr/>
              </a:p>
            </p:txBody>
          </p:sp>
        </p:grpSp>
        <p:sp>
          <p:nvSpPr>
            <p:cNvPr id="7" name="TextBox 7"/>
            <p:cNvSpPr txBox="1"/>
            <p:nvPr/>
          </p:nvSpPr>
          <p:spPr>
            <a:xfrm>
              <a:off x="862380" y="227846"/>
              <a:ext cx="15310909" cy="4203276"/>
            </a:xfrm>
            <a:prstGeom prst="rect">
              <a:avLst/>
            </a:prstGeom>
          </p:spPr>
          <p:txBody>
            <a:bodyPr lIns="0" tIns="0" rIns="0" bIns="0" rtlCol="0" anchor="t">
              <a:spAutoFit/>
            </a:bodyPr>
            <a:lstStyle/>
            <a:p>
              <a:pPr algn="ctr">
                <a:lnSpc>
                  <a:spcPts val="12880"/>
                </a:lnSpc>
              </a:pPr>
              <a:r>
                <a:rPr lang="en-US" sz="9200">
                  <a:solidFill>
                    <a:srgbClr val="FFFFFF"/>
                  </a:solidFill>
                  <a:latin typeface="Canva Sans Bold"/>
                </a:rPr>
                <a:t>HomeNet Connect</a:t>
              </a:r>
            </a:p>
            <a:p>
              <a:pPr algn="ctr">
                <a:lnSpc>
                  <a:spcPts val="12880"/>
                </a:lnSpc>
              </a:pPr>
              <a:r>
                <a:rPr lang="en-US" sz="9200">
                  <a:solidFill>
                    <a:srgbClr val="FFFFFF"/>
                  </a:solidFill>
                  <a:latin typeface="Canva Sans"/>
                </a:rPr>
                <a:t>Was wollt ihr sehen?</a:t>
              </a:r>
            </a:p>
          </p:txBody>
        </p:sp>
      </p:gr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105"/>
          <a:stretch>
            <a:fillRect/>
          </a:stretch>
        </p:blipFill>
        <p:spPr>
          <a:xfrm>
            <a:off x="0" y="0"/>
            <a:ext cx="18288000" cy="10287000"/>
          </a:xfrm>
          <a:prstGeom prst="rect">
            <a:avLst/>
          </a:prstGeom>
        </p:spPr>
      </p:pic>
      <p:grpSp>
        <p:nvGrpSpPr>
          <p:cNvPr id="3" name="Group 3"/>
          <p:cNvGrpSpPr/>
          <p:nvPr/>
        </p:nvGrpSpPr>
        <p:grpSpPr>
          <a:xfrm>
            <a:off x="3995420" y="2923789"/>
            <a:ext cx="10297159" cy="4637158"/>
            <a:chOff x="0" y="0"/>
            <a:chExt cx="2712009" cy="1221309"/>
          </a:xfrm>
        </p:grpSpPr>
        <p:sp>
          <p:nvSpPr>
            <p:cNvPr id="4" name="Freeform 4"/>
            <p:cNvSpPr/>
            <p:nvPr/>
          </p:nvSpPr>
          <p:spPr>
            <a:xfrm>
              <a:off x="0" y="0"/>
              <a:ext cx="2712009" cy="1221309"/>
            </a:xfrm>
            <a:custGeom>
              <a:avLst/>
              <a:gdLst/>
              <a:ahLst/>
              <a:cxnLst/>
              <a:rect l="l" t="t" r="r" b="b"/>
              <a:pathLst>
                <a:path w="2712009" h="1221309">
                  <a:moveTo>
                    <a:pt x="38344" y="0"/>
                  </a:moveTo>
                  <a:lnTo>
                    <a:pt x="2673665" y="0"/>
                  </a:lnTo>
                  <a:cubicBezTo>
                    <a:pt x="2683834" y="0"/>
                    <a:pt x="2693587" y="4040"/>
                    <a:pt x="2700778" y="11231"/>
                  </a:cubicBezTo>
                  <a:cubicBezTo>
                    <a:pt x="2707969" y="18422"/>
                    <a:pt x="2712009" y="28175"/>
                    <a:pt x="2712009" y="38344"/>
                  </a:cubicBezTo>
                  <a:lnTo>
                    <a:pt x="2712009" y="1182965"/>
                  </a:lnTo>
                  <a:cubicBezTo>
                    <a:pt x="2712009" y="1193134"/>
                    <a:pt x="2707969" y="1202887"/>
                    <a:pt x="2700778" y="1210078"/>
                  </a:cubicBezTo>
                  <a:cubicBezTo>
                    <a:pt x="2693587" y="1217269"/>
                    <a:pt x="2683834" y="1221309"/>
                    <a:pt x="2673665" y="1221309"/>
                  </a:cubicBezTo>
                  <a:lnTo>
                    <a:pt x="38344" y="1221309"/>
                  </a:lnTo>
                  <a:cubicBezTo>
                    <a:pt x="28175" y="1221309"/>
                    <a:pt x="18422" y="1217269"/>
                    <a:pt x="11231" y="1210078"/>
                  </a:cubicBezTo>
                  <a:cubicBezTo>
                    <a:pt x="4040" y="1202887"/>
                    <a:pt x="0" y="1193134"/>
                    <a:pt x="0" y="1182965"/>
                  </a:cubicBezTo>
                  <a:lnTo>
                    <a:pt x="0" y="38344"/>
                  </a:lnTo>
                  <a:cubicBezTo>
                    <a:pt x="0" y="28175"/>
                    <a:pt x="4040" y="18422"/>
                    <a:pt x="11231" y="11231"/>
                  </a:cubicBezTo>
                  <a:cubicBezTo>
                    <a:pt x="18422" y="4040"/>
                    <a:pt x="28175" y="0"/>
                    <a:pt x="38344" y="0"/>
                  </a:cubicBezTo>
                  <a:close/>
                </a:path>
              </a:pathLst>
            </a:custGeom>
            <a:solidFill>
              <a:srgbClr val="000000">
                <a:alpha val="50980"/>
              </a:srgbClr>
            </a:solidFill>
            <a:ln>
              <a:noFill/>
            </a:ln>
          </p:spPr>
        </p:sp>
        <p:sp>
          <p:nvSpPr>
            <p:cNvPr id="5" name="TextBox 5"/>
            <p:cNvSpPr txBox="1"/>
            <p:nvPr/>
          </p:nvSpPr>
          <p:spPr>
            <a:xfrm>
              <a:off x="0" y="-57150"/>
              <a:ext cx="812800" cy="869950"/>
            </a:xfrm>
            <a:prstGeom prst="rect">
              <a:avLst/>
            </a:prstGeom>
          </p:spPr>
          <p:txBody>
            <a:bodyPr lIns="50800" tIns="50800" rIns="50800" bIns="50800" rtlCol="0" anchor="ctr"/>
            <a:lstStyle/>
            <a:p>
              <a:pPr marL="0" lvl="0" indent="0" algn="ctr">
                <a:lnSpc>
                  <a:spcPts val="3299"/>
                </a:lnSpc>
                <a:spcBef>
                  <a:spcPct val="0"/>
                </a:spcBef>
              </a:pPr>
              <a:endParaRPr/>
            </a:p>
          </p:txBody>
        </p:sp>
      </p:grpSp>
      <p:sp>
        <p:nvSpPr>
          <p:cNvPr id="6" name="TextBox 6"/>
          <p:cNvSpPr txBox="1"/>
          <p:nvPr/>
        </p:nvSpPr>
        <p:spPr>
          <a:xfrm>
            <a:off x="4356183" y="3047614"/>
            <a:ext cx="9575631" cy="4191772"/>
          </a:xfrm>
          <a:prstGeom prst="rect">
            <a:avLst/>
          </a:prstGeom>
        </p:spPr>
        <p:txBody>
          <a:bodyPr wrap="square" lIns="0" tIns="0" rIns="0" bIns="0" rtlCol="0" anchor="t">
            <a:spAutoFit/>
          </a:bodyPr>
          <a:lstStyle/>
          <a:p>
            <a:pPr algn="ctr">
              <a:lnSpc>
                <a:spcPts val="18471"/>
              </a:lnSpc>
            </a:pPr>
            <a:r>
              <a:rPr lang="en-US" sz="13194" dirty="0">
                <a:solidFill>
                  <a:srgbClr val="FFFFFF"/>
                </a:solidFill>
                <a:latin typeface="Canva Sans Bold"/>
              </a:rPr>
              <a:t>Timestamp</a:t>
            </a:r>
          </a:p>
          <a:p>
            <a:pPr algn="ctr">
              <a:lnSpc>
                <a:spcPts val="15059"/>
              </a:lnSpc>
            </a:pPr>
            <a:r>
              <a:rPr lang="en-US" sz="10756" dirty="0">
                <a:solidFill>
                  <a:srgbClr val="FFFFFF"/>
                </a:solidFill>
                <a:latin typeface="Canva Sans Bold"/>
              </a:rPr>
              <a:t>Batch-System</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Freeform 2"/>
          <p:cNvSpPr/>
          <p:nvPr/>
        </p:nvSpPr>
        <p:spPr>
          <a:xfrm>
            <a:off x="0" y="2862262"/>
            <a:ext cx="18288000" cy="4572000"/>
          </a:xfrm>
          <a:custGeom>
            <a:avLst/>
            <a:gdLst/>
            <a:ahLst/>
            <a:cxnLst/>
            <a:rect l="l" t="t" r="r" b="b"/>
            <a:pathLst>
              <a:path w="18288000" h="4572000">
                <a:moveTo>
                  <a:pt x="0" y="0"/>
                </a:moveTo>
                <a:lnTo>
                  <a:pt x="18288000" y="0"/>
                </a:lnTo>
                <a:lnTo>
                  <a:pt x="18288000" y="4572000"/>
                </a:lnTo>
                <a:lnTo>
                  <a:pt x="0" y="4572000"/>
                </a:lnTo>
                <a:lnTo>
                  <a:pt x="0" y="0"/>
                </a:lnTo>
                <a:close/>
              </a:path>
            </a:pathLst>
          </a:custGeom>
          <a:blipFill>
            <a:blip r:embed="rId2"/>
            <a:stretch>
              <a:fillRect/>
            </a:stretch>
          </a:blipFill>
        </p:spPr>
      </p:sp>
      <p:sp>
        <p:nvSpPr>
          <p:cNvPr id="3" name="TextBox 3"/>
          <p:cNvSpPr txBox="1"/>
          <p:nvPr/>
        </p:nvSpPr>
        <p:spPr>
          <a:xfrm>
            <a:off x="1028700" y="576199"/>
            <a:ext cx="14291212" cy="876427"/>
          </a:xfrm>
          <a:prstGeom prst="rect">
            <a:avLst/>
          </a:prstGeom>
        </p:spPr>
        <p:txBody>
          <a:bodyPr lIns="0" tIns="0" rIns="0" bIns="0" rtlCol="0" anchor="t">
            <a:spAutoFit/>
          </a:bodyPr>
          <a:lstStyle/>
          <a:p>
            <a:pPr>
              <a:lnSpc>
                <a:spcPts val="6944"/>
              </a:lnSpc>
            </a:pPr>
            <a:r>
              <a:rPr lang="en-US" sz="5600" spc="-168">
                <a:solidFill>
                  <a:srgbClr val="3EDAD8"/>
                </a:solidFill>
                <a:latin typeface="Aileron Heavy"/>
              </a:rPr>
              <a:t>5.  Timestamp – DB</a:t>
            </a:r>
          </a:p>
        </p:txBody>
      </p:sp>
      <p:grpSp>
        <p:nvGrpSpPr>
          <p:cNvPr id="4" name="Group 4"/>
          <p:cNvGrpSpPr/>
          <p:nvPr/>
        </p:nvGrpSpPr>
        <p:grpSpPr>
          <a:xfrm>
            <a:off x="0" y="10124017"/>
            <a:ext cx="16192500" cy="172508"/>
            <a:chOff x="0" y="0"/>
            <a:chExt cx="4264691" cy="45434"/>
          </a:xfrm>
        </p:grpSpPr>
        <p:sp>
          <p:nvSpPr>
            <p:cNvPr id="5" name="Freeform 5"/>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EDAD8"/>
            </a:solidFill>
          </p:spPr>
        </p:sp>
        <p:sp>
          <p:nvSpPr>
            <p:cNvPr id="6" name="TextBox 6"/>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grpSp>
        <p:nvGrpSpPr>
          <p:cNvPr id="7" name="Group 7"/>
          <p:cNvGrpSpPr/>
          <p:nvPr/>
        </p:nvGrpSpPr>
        <p:grpSpPr>
          <a:xfrm>
            <a:off x="0" y="0"/>
            <a:ext cx="16192500" cy="172508"/>
            <a:chOff x="0" y="0"/>
            <a:chExt cx="4264691" cy="45434"/>
          </a:xfrm>
        </p:grpSpPr>
        <p:sp>
          <p:nvSpPr>
            <p:cNvPr id="8" name="Freeform 8"/>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EDAD8"/>
            </a:solidFill>
          </p:spPr>
        </p:sp>
        <p:sp>
          <p:nvSpPr>
            <p:cNvPr id="9" name="TextBox 9"/>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0" y="10124017"/>
            <a:ext cx="16192500" cy="172508"/>
            <a:chOff x="0" y="0"/>
            <a:chExt cx="4264691" cy="45434"/>
          </a:xfrm>
        </p:grpSpPr>
        <p:sp>
          <p:nvSpPr>
            <p:cNvPr id="3" name="Freeform 3"/>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EDAD8"/>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grpSp>
        <p:nvGrpSpPr>
          <p:cNvPr id="5" name="Group 5"/>
          <p:cNvGrpSpPr/>
          <p:nvPr/>
        </p:nvGrpSpPr>
        <p:grpSpPr>
          <a:xfrm>
            <a:off x="0" y="0"/>
            <a:ext cx="16192500" cy="172508"/>
            <a:chOff x="0" y="0"/>
            <a:chExt cx="4264691" cy="45434"/>
          </a:xfrm>
        </p:grpSpPr>
        <p:sp>
          <p:nvSpPr>
            <p:cNvPr id="6" name="Freeform 6"/>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EDAD8"/>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sp>
        <p:nvSpPr>
          <p:cNvPr id="8" name="TextBox 8"/>
          <p:cNvSpPr txBox="1"/>
          <p:nvPr/>
        </p:nvSpPr>
        <p:spPr>
          <a:xfrm>
            <a:off x="1028700" y="576199"/>
            <a:ext cx="14291212" cy="876427"/>
          </a:xfrm>
          <a:prstGeom prst="rect">
            <a:avLst/>
          </a:prstGeom>
        </p:spPr>
        <p:txBody>
          <a:bodyPr lIns="0" tIns="0" rIns="0" bIns="0" rtlCol="0" anchor="t">
            <a:spAutoFit/>
          </a:bodyPr>
          <a:lstStyle/>
          <a:p>
            <a:pPr>
              <a:lnSpc>
                <a:spcPts val="6944"/>
              </a:lnSpc>
            </a:pPr>
            <a:r>
              <a:rPr lang="en-US" sz="5600" spc="-168">
                <a:solidFill>
                  <a:srgbClr val="3EDAD8"/>
                </a:solidFill>
                <a:latin typeface="Aileron Heavy"/>
              </a:rPr>
              <a:t>5.  Timestamp – Funktionen</a:t>
            </a:r>
          </a:p>
        </p:txBody>
      </p:sp>
      <p:grpSp>
        <p:nvGrpSpPr>
          <p:cNvPr id="9" name="Group 9"/>
          <p:cNvGrpSpPr/>
          <p:nvPr/>
        </p:nvGrpSpPr>
        <p:grpSpPr>
          <a:xfrm>
            <a:off x="1028700" y="2040890"/>
            <a:ext cx="16001355" cy="5558790"/>
            <a:chOff x="0" y="0"/>
            <a:chExt cx="21335140" cy="7411719"/>
          </a:xfrm>
        </p:grpSpPr>
        <p:sp>
          <p:nvSpPr>
            <p:cNvPr id="10" name="TextBox 10"/>
            <p:cNvSpPr txBox="1"/>
            <p:nvPr/>
          </p:nvSpPr>
          <p:spPr>
            <a:xfrm>
              <a:off x="0" y="-247650"/>
              <a:ext cx="10820400" cy="7659369"/>
            </a:xfrm>
            <a:prstGeom prst="rect">
              <a:avLst/>
            </a:prstGeom>
          </p:spPr>
          <p:txBody>
            <a:bodyPr lIns="0" tIns="0" rIns="0" bIns="0" rtlCol="0" anchor="t">
              <a:spAutoFit/>
            </a:bodyPr>
            <a:lstStyle/>
            <a:p>
              <a:pPr marL="928371" lvl="1" indent="-464186">
                <a:lnSpc>
                  <a:spcPts val="7740"/>
                </a:lnSpc>
                <a:buFont typeface="Arial"/>
                <a:buChar char="•"/>
              </a:pPr>
              <a:r>
                <a:rPr lang="en-US" sz="4300">
                  <a:solidFill>
                    <a:srgbClr val="AEEDEC"/>
                  </a:solidFill>
                  <a:latin typeface="Canva Sans Bold"/>
                </a:rPr>
                <a:t> Personen Login</a:t>
              </a:r>
            </a:p>
            <a:p>
              <a:pPr marL="928371" lvl="1" indent="-464186">
                <a:lnSpc>
                  <a:spcPts val="7740"/>
                </a:lnSpc>
                <a:buFont typeface="Arial"/>
                <a:buChar char="•"/>
              </a:pPr>
              <a:r>
                <a:rPr lang="en-US" sz="4300">
                  <a:solidFill>
                    <a:srgbClr val="AEEDEC"/>
                  </a:solidFill>
                  <a:latin typeface="Canva Sans Bold"/>
                </a:rPr>
                <a:t> Tag Manuel auswählen</a:t>
              </a:r>
            </a:p>
            <a:p>
              <a:pPr marL="928371" lvl="1" indent="-464186">
                <a:lnSpc>
                  <a:spcPts val="7740"/>
                </a:lnSpc>
                <a:buFont typeface="Arial"/>
                <a:buChar char="•"/>
              </a:pPr>
              <a:r>
                <a:rPr lang="en-US" sz="4300">
                  <a:solidFill>
                    <a:srgbClr val="AEEDEC"/>
                  </a:solidFill>
                  <a:latin typeface="Canva Sans Bold"/>
                </a:rPr>
                <a:t> Kommen stempeln</a:t>
              </a:r>
            </a:p>
            <a:p>
              <a:pPr marL="928371" lvl="1" indent="-464186">
                <a:lnSpc>
                  <a:spcPts val="7740"/>
                </a:lnSpc>
                <a:buFont typeface="Arial"/>
                <a:buChar char="•"/>
              </a:pPr>
              <a:r>
                <a:rPr lang="en-US" sz="4300">
                  <a:solidFill>
                    <a:srgbClr val="AEEDEC"/>
                  </a:solidFill>
                  <a:latin typeface="Canva Sans Bold"/>
                </a:rPr>
                <a:t> Gehen stempeln</a:t>
              </a:r>
            </a:p>
            <a:p>
              <a:pPr marL="928371" lvl="1" indent="-464186">
                <a:lnSpc>
                  <a:spcPts val="7740"/>
                </a:lnSpc>
                <a:buFont typeface="Arial"/>
                <a:buChar char="•"/>
              </a:pPr>
              <a:r>
                <a:rPr lang="en-US" sz="4300">
                  <a:solidFill>
                    <a:srgbClr val="AEEDEC"/>
                  </a:solidFill>
                  <a:latin typeface="Canva Sans Bold"/>
                </a:rPr>
                <a:t> Pausen stempeln</a:t>
              </a:r>
            </a:p>
            <a:p>
              <a:pPr marL="928371" lvl="1" indent="-464186">
                <a:lnSpc>
                  <a:spcPts val="7740"/>
                </a:lnSpc>
                <a:buFont typeface="Arial"/>
                <a:buChar char="•"/>
              </a:pPr>
              <a:r>
                <a:rPr lang="en-US" sz="4300">
                  <a:solidFill>
                    <a:srgbClr val="AEEDEC"/>
                  </a:solidFill>
                  <a:latin typeface="Canva Sans Bold"/>
                </a:rPr>
                <a:t> Tagesreflexionen</a:t>
              </a:r>
            </a:p>
          </p:txBody>
        </p:sp>
        <p:sp>
          <p:nvSpPr>
            <p:cNvPr id="11" name="TextBox 11"/>
            <p:cNvSpPr txBox="1"/>
            <p:nvPr/>
          </p:nvSpPr>
          <p:spPr>
            <a:xfrm>
              <a:off x="10580357" y="-247650"/>
              <a:ext cx="10754784" cy="7659369"/>
            </a:xfrm>
            <a:prstGeom prst="rect">
              <a:avLst/>
            </a:prstGeom>
          </p:spPr>
          <p:txBody>
            <a:bodyPr lIns="0" tIns="0" rIns="0" bIns="0" rtlCol="0" anchor="t">
              <a:spAutoFit/>
            </a:bodyPr>
            <a:lstStyle/>
            <a:p>
              <a:pPr marL="928371" lvl="1" indent="-464186">
                <a:lnSpc>
                  <a:spcPts val="7740"/>
                </a:lnSpc>
                <a:buFont typeface="Arial"/>
                <a:buChar char="•"/>
              </a:pPr>
              <a:r>
                <a:rPr lang="en-US" sz="4300">
                  <a:solidFill>
                    <a:srgbClr val="AEEDEC"/>
                  </a:solidFill>
                  <a:latin typeface="Canva Sans Bold"/>
                </a:rPr>
                <a:t> Zeiten Anzeigen</a:t>
              </a:r>
            </a:p>
            <a:p>
              <a:pPr marL="928371" lvl="1" indent="-464186">
                <a:lnSpc>
                  <a:spcPts val="7740"/>
                </a:lnSpc>
                <a:buFont typeface="Arial"/>
                <a:buChar char="•"/>
              </a:pPr>
              <a:r>
                <a:rPr lang="en-US" sz="4300">
                  <a:solidFill>
                    <a:srgbClr val="AEEDEC"/>
                  </a:solidFill>
                  <a:latin typeface="Canva Sans Bold"/>
                </a:rPr>
                <a:t> Zeiten Manuel bearbeiten</a:t>
              </a:r>
            </a:p>
            <a:p>
              <a:pPr marL="928371" lvl="1" indent="-464186">
                <a:lnSpc>
                  <a:spcPts val="7740"/>
                </a:lnSpc>
                <a:buFont typeface="Arial"/>
                <a:buChar char="•"/>
              </a:pPr>
              <a:r>
                <a:rPr lang="en-US" sz="4300">
                  <a:solidFill>
                    <a:srgbClr val="AEEDEC"/>
                  </a:solidFill>
                  <a:latin typeface="Canva Sans Bold"/>
                </a:rPr>
                <a:t> Zeiten Manuel erstellen</a:t>
              </a:r>
            </a:p>
            <a:p>
              <a:pPr marL="928371" lvl="1" indent="-464186">
                <a:lnSpc>
                  <a:spcPts val="7740"/>
                </a:lnSpc>
                <a:buFont typeface="Arial"/>
                <a:buChar char="•"/>
              </a:pPr>
              <a:r>
                <a:rPr lang="en-US" sz="4300">
                  <a:solidFill>
                    <a:srgbClr val="AEEDEC"/>
                  </a:solidFill>
                  <a:latin typeface="Canva Sans Bold"/>
                </a:rPr>
                <a:t> Einzelne Zeiten Löschen</a:t>
              </a:r>
            </a:p>
            <a:p>
              <a:pPr marL="928371" lvl="1" indent="-464186">
                <a:lnSpc>
                  <a:spcPts val="7740"/>
                </a:lnSpc>
                <a:buFont typeface="Arial"/>
                <a:buChar char="•"/>
              </a:pPr>
              <a:r>
                <a:rPr lang="en-US" sz="4300">
                  <a:solidFill>
                    <a:srgbClr val="AEEDEC"/>
                  </a:solidFill>
                  <a:latin typeface="Canva Sans Bold"/>
                </a:rPr>
                <a:t> Ganzer Tag Löschen</a:t>
              </a:r>
            </a:p>
            <a:p>
              <a:pPr marL="928371" lvl="1" indent="-464186">
                <a:lnSpc>
                  <a:spcPts val="7740"/>
                </a:lnSpc>
                <a:buFont typeface="Arial"/>
                <a:buChar char="•"/>
              </a:pPr>
              <a:r>
                <a:rPr lang="en-US" sz="4300">
                  <a:solidFill>
                    <a:srgbClr val="AEEDEC"/>
                  </a:solidFill>
                  <a:latin typeface="Canva Sans Bold"/>
                </a:rPr>
                <a:t> Outlook ⇨ </a:t>
              </a:r>
              <a:r>
                <a:rPr lang="en-US" sz="4300">
                  <a:solidFill>
                    <a:srgbClr val="A5A8A8"/>
                  </a:solidFill>
                  <a:latin typeface="Canva Sans Bold"/>
                </a:rPr>
                <a:t>COMING SOON</a:t>
              </a:r>
            </a:p>
          </p:txBody>
        </p:sp>
      </p:grpSp>
      <p:sp>
        <p:nvSpPr>
          <p:cNvPr id="12" name="TextBox 12"/>
          <p:cNvSpPr txBox="1"/>
          <p:nvPr/>
        </p:nvSpPr>
        <p:spPr>
          <a:xfrm>
            <a:off x="1028700" y="8371205"/>
            <a:ext cx="4001065"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 700 Zeilen</a:t>
            </a:r>
          </a:p>
        </p:txBody>
      </p:sp>
      <p:sp>
        <p:nvSpPr>
          <p:cNvPr id="13" name="TextBox 13"/>
          <p:cNvSpPr txBox="1"/>
          <p:nvPr/>
        </p:nvSpPr>
        <p:spPr>
          <a:xfrm>
            <a:off x="12877273" y="8371205"/>
            <a:ext cx="4382027"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 30 Stunden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0" y="10124017"/>
            <a:ext cx="16192500" cy="172508"/>
            <a:chOff x="0" y="0"/>
            <a:chExt cx="4264691" cy="45434"/>
          </a:xfrm>
        </p:grpSpPr>
        <p:sp>
          <p:nvSpPr>
            <p:cNvPr id="3" name="Freeform 3"/>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EDAD8"/>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grpSp>
        <p:nvGrpSpPr>
          <p:cNvPr id="5" name="Group 5"/>
          <p:cNvGrpSpPr/>
          <p:nvPr/>
        </p:nvGrpSpPr>
        <p:grpSpPr>
          <a:xfrm>
            <a:off x="0" y="0"/>
            <a:ext cx="16192500" cy="172508"/>
            <a:chOff x="0" y="0"/>
            <a:chExt cx="4264691" cy="45434"/>
          </a:xfrm>
        </p:grpSpPr>
        <p:sp>
          <p:nvSpPr>
            <p:cNvPr id="6" name="Freeform 6"/>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EDAD8"/>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sp>
        <p:nvSpPr>
          <p:cNvPr id="8" name="Freeform 8"/>
          <p:cNvSpPr/>
          <p:nvPr/>
        </p:nvSpPr>
        <p:spPr>
          <a:xfrm>
            <a:off x="1028700" y="1710740"/>
            <a:ext cx="9352155" cy="3385585"/>
          </a:xfrm>
          <a:custGeom>
            <a:avLst/>
            <a:gdLst/>
            <a:ahLst/>
            <a:cxnLst/>
            <a:rect l="l" t="t" r="r" b="b"/>
            <a:pathLst>
              <a:path w="9352155" h="3385585">
                <a:moveTo>
                  <a:pt x="0" y="0"/>
                </a:moveTo>
                <a:lnTo>
                  <a:pt x="9352155" y="0"/>
                </a:lnTo>
                <a:lnTo>
                  <a:pt x="9352155" y="3385585"/>
                </a:lnTo>
                <a:lnTo>
                  <a:pt x="0" y="3385585"/>
                </a:lnTo>
                <a:lnTo>
                  <a:pt x="0" y="0"/>
                </a:lnTo>
                <a:close/>
              </a:path>
            </a:pathLst>
          </a:custGeom>
          <a:blipFill>
            <a:blip r:embed="rId2"/>
            <a:stretch>
              <a:fillRect/>
            </a:stretch>
          </a:blipFill>
        </p:spPr>
      </p:sp>
      <p:sp>
        <p:nvSpPr>
          <p:cNvPr id="9" name="Freeform 9"/>
          <p:cNvSpPr/>
          <p:nvPr/>
        </p:nvSpPr>
        <p:spPr>
          <a:xfrm>
            <a:off x="11063896" y="1452626"/>
            <a:ext cx="4256016" cy="516228"/>
          </a:xfrm>
          <a:custGeom>
            <a:avLst/>
            <a:gdLst/>
            <a:ahLst/>
            <a:cxnLst/>
            <a:rect l="l" t="t" r="r" b="b"/>
            <a:pathLst>
              <a:path w="4256016" h="516228">
                <a:moveTo>
                  <a:pt x="0" y="0"/>
                </a:moveTo>
                <a:lnTo>
                  <a:pt x="4256016" y="0"/>
                </a:lnTo>
                <a:lnTo>
                  <a:pt x="4256016" y="516228"/>
                </a:lnTo>
                <a:lnTo>
                  <a:pt x="0" y="516228"/>
                </a:lnTo>
                <a:lnTo>
                  <a:pt x="0" y="0"/>
                </a:lnTo>
                <a:close/>
              </a:path>
            </a:pathLst>
          </a:custGeom>
          <a:blipFill>
            <a:blip r:embed="rId3"/>
            <a:stretch>
              <a:fillRect/>
            </a:stretch>
          </a:blipFill>
        </p:spPr>
      </p:sp>
      <p:sp>
        <p:nvSpPr>
          <p:cNvPr id="10" name="Freeform 10"/>
          <p:cNvSpPr/>
          <p:nvPr/>
        </p:nvSpPr>
        <p:spPr>
          <a:xfrm>
            <a:off x="10834347" y="2690100"/>
            <a:ext cx="7037422" cy="2624862"/>
          </a:xfrm>
          <a:custGeom>
            <a:avLst/>
            <a:gdLst/>
            <a:ahLst/>
            <a:cxnLst/>
            <a:rect l="l" t="t" r="r" b="b"/>
            <a:pathLst>
              <a:path w="7037422" h="2624862">
                <a:moveTo>
                  <a:pt x="0" y="0"/>
                </a:moveTo>
                <a:lnTo>
                  <a:pt x="7037421" y="0"/>
                </a:lnTo>
                <a:lnTo>
                  <a:pt x="7037421" y="2624862"/>
                </a:lnTo>
                <a:lnTo>
                  <a:pt x="0" y="2624862"/>
                </a:lnTo>
                <a:lnTo>
                  <a:pt x="0" y="0"/>
                </a:lnTo>
                <a:close/>
              </a:path>
            </a:pathLst>
          </a:custGeom>
          <a:blipFill>
            <a:blip r:embed="rId4"/>
            <a:stretch>
              <a:fillRect/>
            </a:stretch>
          </a:blipFill>
        </p:spPr>
      </p:sp>
      <p:sp>
        <p:nvSpPr>
          <p:cNvPr id="11" name="Freeform 11"/>
          <p:cNvSpPr/>
          <p:nvPr/>
        </p:nvSpPr>
        <p:spPr>
          <a:xfrm>
            <a:off x="12310556" y="3559546"/>
            <a:ext cx="1113451" cy="270771"/>
          </a:xfrm>
          <a:custGeom>
            <a:avLst/>
            <a:gdLst/>
            <a:ahLst/>
            <a:cxnLst/>
            <a:rect l="l" t="t" r="r" b="b"/>
            <a:pathLst>
              <a:path w="1113451" h="270771">
                <a:moveTo>
                  <a:pt x="0" y="0"/>
                </a:moveTo>
                <a:lnTo>
                  <a:pt x="1113451" y="0"/>
                </a:lnTo>
                <a:lnTo>
                  <a:pt x="1113451" y="270771"/>
                </a:lnTo>
                <a:lnTo>
                  <a:pt x="0" y="270771"/>
                </a:lnTo>
                <a:lnTo>
                  <a:pt x="0" y="0"/>
                </a:lnTo>
                <a:close/>
              </a:path>
            </a:pathLst>
          </a:custGeom>
          <a:blipFill>
            <a:blip r:embed="rId5"/>
            <a:stretch>
              <a:fillRect/>
            </a:stretch>
          </a:blipFill>
        </p:spPr>
      </p:sp>
      <p:sp>
        <p:nvSpPr>
          <p:cNvPr id="12" name="Freeform 12"/>
          <p:cNvSpPr/>
          <p:nvPr/>
        </p:nvSpPr>
        <p:spPr>
          <a:xfrm>
            <a:off x="1028700" y="5484108"/>
            <a:ext cx="4568007" cy="4299301"/>
          </a:xfrm>
          <a:custGeom>
            <a:avLst/>
            <a:gdLst/>
            <a:ahLst/>
            <a:cxnLst/>
            <a:rect l="l" t="t" r="r" b="b"/>
            <a:pathLst>
              <a:path w="4568007" h="4299301">
                <a:moveTo>
                  <a:pt x="0" y="0"/>
                </a:moveTo>
                <a:lnTo>
                  <a:pt x="4568007" y="0"/>
                </a:lnTo>
                <a:lnTo>
                  <a:pt x="4568007" y="4299301"/>
                </a:lnTo>
                <a:lnTo>
                  <a:pt x="0" y="4299301"/>
                </a:lnTo>
                <a:lnTo>
                  <a:pt x="0" y="0"/>
                </a:lnTo>
                <a:close/>
              </a:path>
            </a:pathLst>
          </a:custGeom>
          <a:blipFill>
            <a:blip r:embed="rId6"/>
            <a:stretch>
              <a:fillRect/>
            </a:stretch>
          </a:blipFill>
        </p:spPr>
      </p:sp>
      <p:grpSp>
        <p:nvGrpSpPr>
          <p:cNvPr id="13" name="Group 13"/>
          <p:cNvGrpSpPr/>
          <p:nvPr/>
        </p:nvGrpSpPr>
        <p:grpSpPr>
          <a:xfrm>
            <a:off x="12289927" y="3553771"/>
            <a:ext cx="1154709" cy="282320"/>
            <a:chOff x="0" y="0"/>
            <a:chExt cx="304121" cy="74356"/>
          </a:xfrm>
        </p:grpSpPr>
        <p:sp>
          <p:nvSpPr>
            <p:cNvPr id="14" name="Freeform 14"/>
            <p:cNvSpPr/>
            <p:nvPr/>
          </p:nvSpPr>
          <p:spPr>
            <a:xfrm>
              <a:off x="0" y="0"/>
              <a:ext cx="304121" cy="74356"/>
            </a:xfrm>
            <a:custGeom>
              <a:avLst/>
              <a:gdLst/>
              <a:ahLst/>
              <a:cxnLst/>
              <a:rect l="l" t="t" r="r" b="b"/>
              <a:pathLst>
                <a:path w="304121" h="74356">
                  <a:moveTo>
                    <a:pt x="0" y="0"/>
                  </a:moveTo>
                  <a:lnTo>
                    <a:pt x="304121" y="0"/>
                  </a:lnTo>
                  <a:lnTo>
                    <a:pt x="304121" y="74356"/>
                  </a:lnTo>
                  <a:lnTo>
                    <a:pt x="0" y="74356"/>
                  </a:lnTo>
                  <a:close/>
                </a:path>
              </a:pathLst>
            </a:custGeom>
            <a:solidFill>
              <a:srgbClr val="000000">
                <a:alpha val="53725"/>
              </a:srgbClr>
            </a:solidFill>
          </p:spPr>
        </p:sp>
        <p:sp>
          <p:nvSpPr>
            <p:cNvPr id="15" name="TextBox 15"/>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sp>
        <p:nvSpPr>
          <p:cNvPr id="16" name="Freeform 16"/>
          <p:cNvSpPr/>
          <p:nvPr/>
        </p:nvSpPr>
        <p:spPr>
          <a:xfrm>
            <a:off x="7204652" y="6208008"/>
            <a:ext cx="10054648" cy="631880"/>
          </a:xfrm>
          <a:custGeom>
            <a:avLst/>
            <a:gdLst/>
            <a:ahLst/>
            <a:cxnLst/>
            <a:rect l="l" t="t" r="r" b="b"/>
            <a:pathLst>
              <a:path w="10054648" h="631880">
                <a:moveTo>
                  <a:pt x="0" y="0"/>
                </a:moveTo>
                <a:lnTo>
                  <a:pt x="10054648" y="0"/>
                </a:lnTo>
                <a:lnTo>
                  <a:pt x="10054648" y="631880"/>
                </a:lnTo>
                <a:lnTo>
                  <a:pt x="0" y="631880"/>
                </a:lnTo>
                <a:lnTo>
                  <a:pt x="0" y="0"/>
                </a:lnTo>
                <a:close/>
              </a:path>
            </a:pathLst>
          </a:custGeom>
          <a:blipFill>
            <a:blip r:embed="rId7"/>
            <a:stretch>
              <a:fillRect/>
            </a:stretch>
          </a:blipFill>
        </p:spPr>
      </p:sp>
      <p:sp>
        <p:nvSpPr>
          <p:cNvPr id="17" name="Freeform 17"/>
          <p:cNvSpPr/>
          <p:nvPr/>
        </p:nvSpPr>
        <p:spPr>
          <a:xfrm>
            <a:off x="7204652" y="7540592"/>
            <a:ext cx="10054648" cy="1544921"/>
          </a:xfrm>
          <a:custGeom>
            <a:avLst/>
            <a:gdLst/>
            <a:ahLst/>
            <a:cxnLst/>
            <a:rect l="l" t="t" r="r" b="b"/>
            <a:pathLst>
              <a:path w="10054648" h="1544921">
                <a:moveTo>
                  <a:pt x="0" y="0"/>
                </a:moveTo>
                <a:lnTo>
                  <a:pt x="10054648" y="0"/>
                </a:lnTo>
                <a:lnTo>
                  <a:pt x="10054648" y="1544921"/>
                </a:lnTo>
                <a:lnTo>
                  <a:pt x="0" y="1544921"/>
                </a:lnTo>
                <a:lnTo>
                  <a:pt x="0" y="0"/>
                </a:lnTo>
                <a:close/>
              </a:path>
            </a:pathLst>
          </a:custGeom>
          <a:blipFill>
            <a:blip r:embed="rId8"/>
            <a:stretch>
              <a:fillRect/>
            </a:stretch>
          </a:blipFill>
        </p:spPr>
      </p:sp>
      <p:sp>
        <p:nvSpPr>
          <p:cNvPr id="18" name="TextBox 18"/>
          <p:cNvSpPr txBox="1"/>
          <p:nvPr/>
        </p:nvSpPr>
        <p:spPr>
          <a:xfrm>
            <a:off x="1028700" y="576199"/>
            <a:ext cx="14291212" cy="876427"/>
          </a:xfrm>
          <a:prstGeom prst="rect">
            <a:avLst/>
          </a:prstGeom>
        </p:spPr>
        <p:txBody>
          <a:bodyPr lIns="0" tIns="0" rIns="0" bIns="0" rtlCol="0" anchor="t">
            <a:spAutoFit/>
          </a:bodyPr>
          <a:lstStyle/>
          <a:p>
            <a:pPr>
              <a:lnSpc>
                <a:spcPts val="6944"/>
              </a:lnSpc>
            </a:pPr>
            <a:r>
              <a:rPr lang="en-US" sz="5600" spc="-168">
                <a:solidFill>
                  <a:srgbClr val="3EDAD8"/>
                </a:solidFill>
                <a:latin typeface="Aileron Heavy"/>
              </a:rPr>
              <a:t>5.  Timestamp – Imports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4943" b="10742"/>
          <a:stretch>
            <a:fillRect/>
          </a:stretch>
        </p:blipFill>
        <p:spPr>
          <a:xfrm>
            <a:off x="0" y="0"/>
            <a:ext cx="18288000" cy="10287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474" t="13053" b="13053"/>
          <a:stretch>
            <a:fillRect/>
          </a:stretch>
        </p:blipFill>
        <p:spPr>
          <a:xfrm>
            <a:off x="0" y="0"/>
            <a:ext cx="18288000" cy="10287000"/>
          </a:xfrm>
          <a:prstGeom prst="rect">
            <a:avLst/>
          </a:prstGeom>
        </p:spPr>
      </p:pic>
      <p:grpSp>
        <p:nvGrpSpPr>
          <p:cNvPr id="3" name="Group 3"/>
          <p:cNvGrpSpPr/>
          <p:nvPr/>
        </p:nvGrpSpPr>
        <p:grpSpPr>
          <a:xfrm>
            <a:off x="5155924" y="3332093"/>
            <a:ext cx="7976152" cy="3622813"/>
            <a:chOff x="0" y="0"/>
            <a:chExt cx="2100715" cy="954157"/>
          </a:xfrm>
        </p:grpSpPr>
        <p:sp>
          <p:nvSpPr>
            <p:cNvPr id="4" name="Freeform 4"/>
            <p:cNvSpPr/>
            <p:nvPr/>
          </p:nvSpPr>
          <p:spPr>
            <a:xfrm>
              <a:off x="0" y="0"/>
              <a:ext cx="2100715" cy="954156"/>
            </a:xfrm>
            <a:custGeom>
              <a:avLst/>
              <a:gdLst/>
              <a:ahLst/>
              <a:cxnLst/>
              <a:rect l="l" t="t" r="r" b="b"/>
              <a:pathLst>
                <a:path w="2100715" h="954156">
                  <a:moveTo>
                    <a:pt x="49502" y="0"/>
                  </a:moveTo>
                  <a:lnTo>
                    <a:pt x="2051213" y="0"/>
                  </a:lnTo>
                  <a:cubicBezTo>
                    <a:pt x="2064341" y="0"/>
                    <a:pt x="2076933" y="5215"/>
                    <a:pt x="2086216" y="14499"/>
                  </a:cubicBezTo>
                  <a:cubicBezTo>
                    <a:pt x="2095500" y="23782"/>
                    <a:pt x="2100715" y="36373"/>
                    <a:pt x="2100715" y="49502"/>
                  </a:cubicBezTo>
                  <a:lnTo>
                    <a:pt x="2100715" y="904654"/>
                  </a:lnTo>
                  <a:cubicBezTo>
                    <a:pt x="2100715" y="917783"/>
                    <a:pt x="2095500" y="930374"/>
                    <a:pt x="2086216" y="939658"/>
                  </a:cubicBezTo>
                  <a:cubicBezTo>
                    <a:pt x="2076933" y="948941"/>
                    <a:pt x="2064341" y="954156"/>
                    <a:pt x="2051213" y="954156"/>
                  </a:cubicBezTo>
                  <a:lnTo>
                    <a:pt x="49502" y="954156"/>
                  </a:lnTo>
                  <a:cubicBezTo>
                    <a:pt x="36373" y="954156"/>
                    <a:pt x="23782" y="948941"/>
                    <a:pt x="14499" y="939658"/>
                  </a:cubicBezTo>
                  <a:cubicBezTo>
                    <a:pt x="5215" y="930374"/>
                    <a:pt x="0" y="917783"/>
                    <a:pt x="0" y="904654"/>
                  </a:cubicBezTo>
                  <a:lnTo>
                    <a:pt x="0" y="49502"/>
                  </a:lnTo>
                  <a:cubicBezTo>
                    <a:pt x="0" y="36373"/>
                    <a:pt x="5215" y="23782"/>
                    <a:pt x="14499" y="14499"/>
                  </a:cubicBezTo>
                  <a:cubicBezTo>
                    <a:pt x="23782" y="5215"/>
                    <a:pt x="36373" y="0"/>
                    <a:pt x="49502" y="0"/>
                  </a:cubicBezTo>
                  <a:close/>
                </a:path>
              </a:pathLst>
            </a:custGeom>
            <a:solidFill>
              <a:srgbClr val="000000">
                <a:alpha val="62745"/>
              </a:srgbClr>
            </a:solidFill>
          </p:spPr>
        </p:sp>
        <p:sp>
          <p:nvSpPr>
            <p:cNvPr id="5" name="TextBox 5"/>
            <p:cNvSpPr txBox="1"/>
            <p:nvPr/>
          </p:nvSpPr>
          <p:spPr>
            <a:xfrm>
              <a:off x="0" y="-285750"/>
              <a:ext cx="812800" cy="1098550"/>
            </a:xfrm>
            <a:prstGeom prst="rect">
              <a:avLst/>
            </a:prstGeom>
          </p:spPr>
          <p:txBody>
            <a:bodyPr lIns="50800" tIns="50800" rIns="50800" bIns="50800" rtlCol="0" anchor="ctr"/>
            <a:lstStyle/>
            <a:p>
              <a:pPr algn="ctr">
                <a:lnSpc>
                  <a:spcPts val="14848"/>
                </a:lnSpc>
              </a:pPr>
              <a:endParaRPr/>
            </a:p>
          </p:txBody>
        </p:sp>
      </p:grpSp>
      <p:sp>
        <p:nvSpPr>
          <p:cNvPr id="6" name="TextBox 6"/>
          <p:cNvSpPr txBox="1"/>
          <p:nvPr/>
        </p:nvSpPr>
        <p:spPr>
          <a:xfrm>
            <a:off x="6895330" y="4274503"/>
            <a:ext cx="4763269" cy="1566544"/>
          </a:xfrm>
          <a:prstGeom prst="rect">
            <a:avLst/>
          </a:prstGeom>
        </p:spPr>
        <p:txBody>
          <a:bodyPr wrap="square" lIns="0" tIns="0" rIns="0" bIns="0" rtlCol="0" anchor="t">
            <a:spAutoFit/>
          </a:bodyPr>
          <a:lstStyle/>
          <a:p>
            <a:pPr algn="ctr">
              <a:lnSpc>
                <a:spcPts val="12880"/>
              </a:lnSpc>
            </a:pPr>
            <a:r>
              <a:rPr lang="en-US" sz="9200" dirty="0" err="1">
                <a:solidFill>
                  <a:srgbClr val="FFFFFF"/>
                </a:solidFill>
                <a:latin typeface="Canva Sans Bold"/>
              </a:rPr>
              <a:t>Fragen</a:t>
            </a:r>
            <a:r>
              <a:rPr lang="en-US" sz="9200" dirty="0">
                <a:solidFill>
                  <a:srgbClr val="FFFFFF"/>
                </a:solidFill>
                <a:latin typeface="Canva Sans Bold"/>
              </a:rPr>
              <a: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898" b="20178"/>
          <a:stretch>
            <a:fillRect/>
          </a:stretch>
        </p:blipFill>
        <p:spPr>
          <a:xfrm>
            <a:off x="0" y="0"/>
            <a:ext cx="18288000" cy="10287000"/>
          </a:xfrm>
          <a:prstGeom prst="rect">
            <a:avLst/>
          </a:prstGeom>
        </p:spPr>
      </p:pic>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55686"/>
              </a:srgbClr>
            </a:solidFill>
          </p:spPr>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sp>
        <p:nvSpPr>
          <p:cNvPr id="6" name="Freeform 6"/>
          <p:cNvSpPr/>
          <p:nvPr/>
        </p:nvSpPr>
        <p:spPr>
          <a:xfrm>
            <a:off x="2110154" y="0"/>
            <a:ext cx="14067692" cy="10287000"/>
          </a:xfrm>
          <a:custGeom>
            <a:avLst/>
            <a:gdLst/>
            <a:ahLst/>
            <a:cxnLst/>
            <a:rect l="l" t="t" r="r" b="b"/>
            <a:pathLst>
              <a:path w="14067692" h="10287000">
                <a:moveTo>
                  <a:pt x="0" y="0"/>
                </a:moveTo>
                <a:lnTo>
                  <a:pt x="14067692" y="0"/>
                </a:lnTo>
                <a:lnTo>
                  <a:pt x="14067692" y="10287000"/>
                </a:lnTo>
                <a:lnTo>
                  <a:pt x="0" y="10287000"/>
                </a:lnTo>
                <a:lnTo>
                  <a:pt x="0" y="0"/>
                </a:lnTo>
                <a:close/>
              </a:path>
            </a:pathLst>
          </a:custGeom>
          <a:blipFill>
            <a:blip r:embed="rId3"/>
            <a:stretch>
              <a:fillRect/>
            </a:stretch>
          </a:blipFill>
        </p:spPr>
      </p:sp>
      <p:sp>
        <p:nvSpPr>
          <p:cNvPr id="7" name="TextBox 7"/>
          <p:cNvSpPr txBox="1"/>
          <p:nvPr/>
        </p:nvSpPr>
        <p:spPr>
          <a:xfrm rot="1212246">
            <a:off x="4440468" y="1123001"/>
            <a:ext cx="8679904" cy="1177278"/>
          </a:xfrm>
          <a:prstGeom prst="rect">
            <a:avLst/>
          </a:prstGeom>
        </p:spPr>
        <p:txBody>
          <a:bodyPr lIns="0" tIns="0" rIns="0" bIns="0" rtlCol="0" anchor="t">
            <a:spAutoFit/>
          </a:bodyPr>
          <a:lstStyle/>
          <a:p>
            <a:pPr algn="ctr">
              <a:lnSpc>
                <a:spcPts val="9660"/>
              </a:lnSpc>
            </a:pPr>
            <a:r>
              <a:rPr lang="en-US" sz="6900">
                <a:solidFill>
                  <a:srgbClr val="FFFFFF"/>
                </a:solidFill>
                <a:latin typeface="Canva Sans Bold"/>
              </a:rPr>
              <a:t>Danke fürs Zuhören!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14573789" y="2746173"/>
            <a:ext cx="2754769" cy="3421973"/>
            <a:chOff x="0" y="0"/>
            <a:chExt cx="3673025" cy="4562630"/>
          </a:xfrm>
        </p:grpSpPr>
        <p:grpSp>
          <p:nvGrpSpPr>
            <p:cNvPr id="3" name="Group 3"/>
            <p:cNvGrpSpPr/>
            <p:nvPr/>
          </p:nvGrpSpPr>
          <p:grpSpPr>
            <a:xfrm rot="-5400000">
              <a:off x="261606" y="1151211"/>
              <a:ext cx="4562630" cy="2260208"/>
              <a:chOff x="0" y="0"/>
              <a:chExt cx="653128" cy="323543"/>
            </a:xfrm>
          </p:grpSpPr>
          <p:sp>
            <p:nvSpPr>
              <p:cNvPr id="4" name="Freeform 4"/>
              <p:cNvSpPr/>
              <p:nvPr/>
            </p:nvSpPr>
            <p:spPr>
              <a:xfrm>
                <a:off x="0" y="0"/>
                <a:ext cx="653128" cy="323543"/>
              </a:xfrm>
              <a:custGeom>
                <a:avLst/>
                <a:gdLst/>
                <a:ahLst/>
                <a:cxnLst/>
                <a:rect l="l" t="t" r="r" b="b"/>
                <a:pathLst>
                  <a:path w="653128" h="323543">
                    <a:moveTo>
                      <a:pt x="217827" y="304474"/>
                    </a:moveTo>
                    <a:cubicBezTo>
                      <a:pt x="251311" y="315987"/>
                      <a:pt x="289378" y="323543"/>
                      <a:pt x="326740" y="323543"/>
                    </a:cubicBezTo>
                    <a:cubicBezTo>
                      <a:pt x="364103" y="323543"/>
                      <a:pt x="400055" y="317066"/>
                      <a:pt x="433186" y="305552"/>
                    </a:cubicBezTo>
                    <a:cubicBezTo>
                      <a:pt x="433892" y="305192"/>
                      <a:pt x="434596" y="305192"/>
                      <a:pt x="435301" y="304833"/>
                    </a:cubicBezTo>
                    <a:cubicBezTo>
                      <a:pt x="559723" y="258778"/>
                      <a:pt x="651366" y="137164"/>
                      <a:pt x="653128" y="5908"/>
                    </a:cubicBezTo>
                    <a:lnTo>
                      <a:pt x="653128" y="0"/>
                    </a:lnTo>
                    <a:lnTo>
                      <a:pt x="0" y="0"/>
                    </a:lnTo>
                    <a:lnTo>
                      <a:pt x="0" y="5904"/>
                    </a:lnTo>
                    <a:cubicBezTo>
                      <a:pt x="1762" y="137883"/>
                      <a:pt x="91995" y="259498"/>
                      <a:pt x="217827" y="304474"/>
                    </a:cubicBezTo>
                    <a:close/>
                  </a:path>
                </a:pathLst>
              </a:custGeom>
              <a:solidFill>
                <a:srgbClr val="000000">
                  <a:alpha val="0"/>
                </a:srgbClr>
              </a:solidFill>
              <a:ln w="76200">
                <a:solidFill>
                  <a:srgbClr val="3EDAD8"/>
                </a:solidFill>
              </a:ln>
            </p:spPr>
          </p:sp>
          <p:sp>
            <p:nvSpPr>
              <p:cNvPr id="5" name="TextBox 5"/>
              <p:cNvSpPr txBox="1"/>
              <p:nvPr/>
            </p:nvSpPr>
            <p:spPr>
              <a:xfrm>
                <a:off x="0" y="-57150"/>
                <a:ext cx="660400" cy="742950"/>
              </a:xfrm>
              <a:prstGeom prst="rect">
                <a:avLst/>
              </a:prstGeom>
            </p:spPr>
            <p:txBody>
              <a:bodyPr lIns="50800" tIns="50800" rIns="50800" bIns="50800" rtlCol="0" anchor="ctr"/>
              <a:lstStyle/>
              <a:p>
                <a:pPr algn="ctr">
                  <a:lnSpc>
                    <a:spcPts val="3299"/>
                  </a:lnSpc>
                </a:pPr>
                <a:endParaRPr/>
              </a:p>
            </p:txBody>
          </p:sp>
        </p:grpSp>
        <p:grpSp>
          <p:nvGrpSpPr>
            <p:cNvPr id="6" name="Group 6"/>
            <p:cNvGrpSpPr/>
            <p:nvPr/>
          </p:nvGrpSpPr>
          <p:grpSpPr>
            <a:xfrm>
              <a:off x="0" y="101600"/>
              <a:ext cx="1526374" cy="4355580"/>
              <a:chOff x="0" y="0"/>
              <a:chExt cx="301506" cy="860362"/>
            </a:xfrm>
          </p:grpSpPr>
          <p:sp>
            <p:nvSpPr>
              <p:cNvPr id="7" name="Freeform 7"/>
              <p:cNvSpPr/>
              <p:nvPr/>
            </p:nvSpPr>
            <p:spPr>
              <a:xfrm>
                <a:off x="0" y="0"/>
                <a:ext cx="301506" cy="860362"/>
              </a:xfrm>
              <a:custGeom>
                <a:avLst/>
                <a:gdLst/>
                <a:ahLst/>
                <a:cxnLst/>
                <a:rect l="l" t="t" r="r" b="b"/>
                <a:pathLst>
                  <a:path w="301506" h="860362">
                    <a:moveTo>
                      <a:pt x="0" y="0"/>
                    </a:moveTo>
                    <a:lnTo>
                      <a:pt x="301506" y="0"/>
                    </a:lnTo>
                    <a:lnTo>
                      <a:pt x="301506" y="860362"/>
                    </a:lnTo>
                    <a:lnTo>
                      <a:pt x="0" y="860362"/>
                    </a:lnTo>
                    <a:close/>
                  </a:path>
                </a:pathLst>
              </a:custGeom>
              <a:solidFill>
                <a:srgbClr val="191919"/>
              </a:solidFill>
            </p:spPr>
          </p:sp>
          <p:sp>
            <p:nvSpPr>
              <p:cNvPr id="8" name="TextBox 8"/>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grpSp>
      <p:sp>
        <p:nvSpPr>
          <p:cNvPr id="9" name="AutoShape 9"/>
          <p:cNvSpPr/>
          <p:nvPr/>
        </p:nvSpPr>
        <p:spPr>
          <a:xfrm>
            <a:off x="1028700" y="2746173"/>
            <a:ext cx="14614227" cy="0"/>
          </a:xfrm>
          <a:prstGeom prst="line">
            <a:avLst/>
          </a:prstGeom>
          <a:ln w="76200" cap="flat">
            <a:solidFill>
              <a:srgbClr val="3EDAD8"/>
            </a:solidFill>
            <a:prstDash val="solid"/>
            <a:headEnd type="none" w="sm" len="sm"/>
            <a:tailEnd type="none" w="sm" len="sm"/>
          </a:ln>
        </p:spPr>
      </p:sp>
      <p:grpSp>
        <p:nvGrpSpPr>
          <p:cNvPr id="10" name="Group 10"/>
          <p:cNvGrpSpPr/>
          <p:nvPr/>
        </p:nvGrpSpPr>
        <p:grpSpPr>
          <a:xfrm>
            <a:off x="1028700" y="6091946"/>
            <a:ext cx="2756361" cy="3421973"/>
            <a:chOff x="0" y="0"/>
            <a:chExt cx="3675148" cy="4562630"/>
          </a:xfrm>
        </p:grpSpPr>
        <p:grpSp>
          <p:nvGrpSpPr>
            <p:cNvPr id="11" name="Group 11"/>
            <p:cNvGrpSpPr/>
            <p:nvPr/>
          </p:nvGrpSpPr>
          <p:grpSpPr>
            <a:xfrm rot="5400000">
              <a:off x="-1151211" y="1151211"/>
              <a:ext cx="4562630" cy="2260208"/>
              <a:chOff x="0" y="0"/>
              <a:chExt cx="653128" cy="323543"/>
            </a:xfrm>
          </p:grpSpPr>
          <p:sp>
            <p:nvSpPr>
              <p:cNvPr id="12" name="Freeform 12"/>
              <p:cNvSpPr/>
              <p:nvPr/>
            </p:nvSpPr>
            <p:spPr>
              <a:xfrm>
                <a:off x="0" y="0"/>
                <a:ext cx="653128" cy="323543"/>
              </a:xfrm>
              <a:custGeom>
                <a:avLst/>
                <a:gdLst/>
                <a:ahLst/>
                <a:cxnLst/>
                <a:rect l="l" t="t" r="r" b="b"/>
                <a:pathLst>
                  <a:path w="653128" h="323543">
                    <a:moveTo>
                      <a:pt x="217827" y="304474"/>
                    </a:moveTo>
                    <a:cubicBezTo>
                      <a:pt x="251311" y="315987"/>
                      <a:pt x="289378" y="323543"/>
                      <a:pt x="326740" y="323543"/>
                    </a:cubicBezTo>
                    <a:cubicBezTo>
                      <a:pt x="364103" y="323543"/>
                      <a:pt x="400055" y="317066"/>
                      <a:pt x="433186" y="305552"/>
                    </a:cubicBezTo>
                    <a:cubicBezTo>
                      <a:pt x="433892" y="305192"/>
                      <a:pt x="434596" y="305192"/>
                      <a:pt x="435301" y="304833"/>
                    </a:cubicBezTo>
                    <a:cubicBezTo>
                      <a:pt x="559723" y="258778"/>
                      <a:pt x="651366" y="137164"/>
                      <a:pt x="653128" y="5908"/>
                    </a:cubicBezTo>
                    <a:lnTo>
                      <a:pt x="653128" y="0"/>
                    </a:lnTo>
                    <a:lnTo>
                      <a:pt x="0" y="0"/>
                    </a:lnTo>
                    <a:lnTo>
                      <a:pt x="0" y="5904"/>
                    </a:lnTo>
                    <a:cubicBezTo>
                      <a:pt x="1762" y="137883"/>
                      <a:pt x="91995" y="259498"/>
                      <a:pt x="217827" y="304474"/>
                    </a:cubicBezTo>
                    <a:close/>
                  </a:path>
                </a:pathLst>
              </a:custGeom>
              <a:solidFill>
                <a:srgbClr val="000000">
                  <a:alpha val="0"/>
                </a:srgbClr>
              </a:solidFill>
              <a:ln w="76200">
                <a:solidFill>
                  <a:srgbClr val="3EDAD8"/>
                </a:solidFill>
              </a:ln>
            </p:spPr>
          </p:sp>
          <p:sp>
            <p:nvSpPr>
              <p:cNvPr id="13" name="TextBox 13"/>
              <p:cNvSpPr txBox="1"/>
              <p:nvPr/>
            </p:nvSpPr>
            <p:spPr>
              <a:xfrm>
                <a:off x="0" y="-57150"/>
                <a:ext cx="660400" cy="742950"/>
              </a:xfrm>
              <a:prstGeom prst="rect">
                <a:avLst/>
              </a:prstGeom>
            </p:spPr>
            <p:txBody>
              <a:bodyPr lIns="50800" tIns="50800" rIns="50800" bIns="50800" rtlCol="0" anchor="ctr"/>
              <a:lstStyle/>
              <a:p>
                <a:pPr algn="ctr">
                  <a:lnSpc>
                    <a:spcPts val="3299"/>
                  </a:lnSpc>
                </a:pPr>
                <a:endParaRPr/>
              </a:p>
            </p:txBody>
          </p:sp>
        </p:grpSp>
        <p:grpSp>
          <p:nvGrpSpPr>
            <p:cNvPr id="14" name="Group 14"/>
            <p:cNvGrpSpPr/>
            <p:nvPr/>
          </p:nvGrpSpPr>
          <p:grpSpPr>
            <a:xfrm>
              <a:off x="2148775" y="101600"/>
              <a:ext cx="1526374" cy="4355580"/>
              <a:chOff x="0" y="0"/>
              <a:chExt cx="301506" cy="860362"/>
            </a:xfrm>
          </p:grpSpPr>
          <p:sp>
            <p:nvSpPr>
              <p:cNvPr id="15" name="Freeform 15"/>
              <p:cNvSpPr/>
              <p:nvPr/>
            </p:nvSpPr>
            <p:spPr>
              <a:xfrm>
                <a:off x="0" y="0"/>
                <a:ext cx="301506" cy="860362"/>
              </a:xfrm>
              <a:custGeom>
                <a:avLst/>
                <a:gdLst/>
                <a:ahLst/>
                <a:cxnLst/>
                <a:rect l="l" t="t" r="r" b="b"/>
                <a:pathLst>
                  <a:path w="301506" h="860362">
                    <a:moveTo>
                      <a:pt x="0" y="0"/>
                    </a:moveTo>
                    <a:lnTo>
                      <a:pt x="301506" y="0"/>
                    </a:lnTo>
                    <a:lnTo>
                      <a:pt x="301506" y="860362"/>
                    </a:lnTo>
                    <a:lnTo>
                      <a:pt x="0" y="860362"/>
                    </a:lnTo>
                    <a:close/>
                  </a:path>
                </a:pathLst>
              </a:custGeom>
              <a:solidFill>
                <a:srgbClr val="191919"/>
              </a:solidFill>
            </p:spPr>
          </p:sp>
          <p:sp>
            <p:nvSpPr>
              <p:cNvPr id="16" name="TextBox 16"/>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grpSp>
      <p:sp>
        <p:nvSpPr>
          <p:cNvPr id="17" name="AutoShape 17"/>
          <p:cNvSpPr/>
          <p:nvPr/>
        </p:nvSpPr>
        <p:spPr>
          <a:xfrm rot="-11689">
            <a:off x="2720724" y="9413073"/>
            <a:ext cx="14495856" cy="0"/>
          </a:xfrm>
          <a:prstGeom prst="line">
            <a:avLst/>
          </a:prstGeom>
          <a:ln w="76200" cap="flat">
            <a:solidFill>
              <a:srgbClr val="3EDAD8"/>
            </a:solidFill>
            <a:prstDash val="solid"/>
            <a:headEnd type="none" w="sm" len="sm"/>
            <a:tailEnd type="none" w="sm" len="sm"/>
          </a:ln>
        </p:spPr>
      </p:sp>
      <p:grpSp>
        <p:nvGrpSpPr>
          <p:cNvPr id="18" name="Group 18"/>
          <p:cNvGrpSpPr/>
          <p:nvPr/>
        </p:nvGrpSpPr>
        <p:grpSpPr>
          <a:xfrm>
            <a:off x="16192500" y="10137246"/>
            <a:ext cx="2283181" cy="167947"/>
            <a:chOff x="0" y="0"/>
            <a:chExt cx="601332" cy="44233"/>
          </a:xfrm>
        </p:grpSpPr>
        <p:sp>
          <p:nvSpPr>
            <p:cNvPr id="19" name="Freeform 19"/>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3EDAD8"/>
            </a:solidFill>
          </p:spPr>
        </p:sp>
        <p:sp>
          <p:nvSpPr>
            <p:cNvPr id="20" name="TextBox 20"/>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grpSp>
        <p:nvGrpSpPr>
          <p:cNvPr id="21" name="Group 21"/>
          <p:cNvGrpSpPr/>
          <p:nvPr/>
        </p:nvGrpSpPr>
        <p:grpSpPr>
          <a:xfrm>
            <a:off x="0" y="0"/>
            <a:ext cx="16192500" cy="172508"/>
            <a:chOff x="0" y="0"/>
            <a:chExt cx="4264691" cy="45434"/>
          </a:xfrm>
        </p:grpSpPr>
        <p:sp>
          <p:nvSpPr>
            <p:cNvPr id="22" name="Freeform 22"/>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EDAD8"/>
            </a:solidFill>
          </p:spPr>
        </p:sp>
        <p:sp>
          <p:nvSpPr>
            <p:cNvPr id="23" name="TextBox 23"/>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sp>
        <p:nvSpPr>
          <p:cNvPr id="24" name="AutoShape 24"/>
          <p:cNvSpPr/>
          <p:nvPr/>
        </p:nvSpPr>
        <p:spPr>
          <a:xfrm>
            <a:off x="2720636" y="6091946"/>
            <a:ext cx="12922291" cy="0"/>
          </a:xfrm>
          <a:prstGeom prst="line">
            <a:avLst/>
          </a:prstGeom>
          <a:ln w="76200" cap="flat">
            <a:solidFill>
              <a:srgbClr val="3EDAD8"/>
            </a:solidFill>
            <a:prstDash val="solid"/>
            <a:headEnd type="none" w="sm" len="sm"/>
            <a:tailEnd type="none" w="sm" len="sm"/>
          </a:ln>
        </p:spPr>
      </p:sp>
      <p:sp>
        <p:nvSpPr>
          <p:cNvPr id="25" name="AutoShape 25"/>
          <p:cNvSpPr/>
          <p:nvPr/>
        </p:nvSpPr>
        <p:spPr>
          <a:xfrm rot="5400000">
            <a:off x="2224899" y="3161554"/>
            <a:ext cx="830763" cy="0"/>
          </a:xfrm>
          <a:prstGeom prst="line">
            <a:avLst/>
          </a:prstGeom>
          <a:ln w="76200" cap="flat">
            <a:solidFill>
              <a:srgbClr val="3EDAD8"/>
            </a:solidFill>
            <a:prstDash val="solid"/>
            <a:headEnd type="none" w="sm" len="sm"/>
            <a:tailEnd type="oval" w="lg" len="lg"/>
          </a:ln>
        </p:spPr>
      </p:sp>
      <p:sp>
        <p:nvSpPr>
          <p:cNvPr id="26" name="AutoShape 26"/>
          <p:cNvSpPr/>
          <p:nvPr/>
        </p:nvSpPr>
        <p:spPr>
          <a:xfrm>
            <a:off x="8307239" y="2784273"/>
            <a:ext cx="0" cy="830763"/>
          </a:xfrm>
          <a:prstGeom prst="line">
            <a:avLst/>
          </a:prstGeom>
          <a:ln w="76200" cap="flat">
            <a:solidFill>
              <a:srgbClr val="3EDAD8"/>
            </a:solidFill>
            <a:prstDash val="solid"/>
            <a:headEnd type="none" w="sm" len="sm"/>
            <a:tailEnd type="oval" w="lg" len="lg"/>
          </a:ln>
        </p:spPr>
      </p:sp>
      <p:sp>
        <p:nvSpPr>
          <p:cNvPr id="27" name="AutoShape 27"/>
          <p:cNvSpPr/>
          <p:nvPr/>
        </p:nvSpPr>
        <p:spPr>
          <a:xfrm>
            <a:off x="13313146" y="2822373"/>
            <a:ext cx="0" cy="830763"/>
          </a:xfrm>
          <a:prstGeom prst="line">
            <a:avLst/>
          </a:prstGeom>
          <a:ln w="76200" cap="flat">
            <a:solidFill>
              <a:srgbClr val="3EDAD8"/>
            </a:solidFill>
            <a:prstDash val="solid"/>
            <a:headEnd type="none" w="sm" len="sm"/>
            <a:tailEnd type="oval" w="lg" len="lg"/>
          </a:ln>
        </p:spPr>
      </p:sp>
      <p:sp>
        <p:nvSpPr>
          <p:cNvPr id="28" name="AutoShape 28"/>
          <p:cNvSpPr/>
          <p:nvPr/>
        </p:nvSpPr>
        <p:spPr>
          <a:xfrm rot="5400000">
            <a:off x="4388921" y="6507327"/>
            <a:ext cx="830763" cy="0"/>
          </a:xfrm>
          <a:prstGeom prst="line">
            <a:avLst/>
          </a:prstGeom>
          <a:ln w="76200" cap="flat">
            <a:solidFill>
              <a:srgbClr val="3EDAD8"/>
            </a:solidFill>
            <a:prstDash val="solid"/>
            <a:headEnd type="none" w="sm" len="sm"/>
            <a:tailEnd type="oval" w="lg" len="lg"/>
          </a:ln>
        </p:spPr>
      </p:sp>
      <p:sp>
        <p:nvSpPr>
          <p:cNvPr id="29" name="AutoShape 29"/>
          <p:cNvSpPr/>
          <p:nvPr/>
        </p:nvSpPr>
        <p:spPr>
          <a:xfrm rot="5400000">
            <a:off x="8728618" y="6507327"/>
            <a:ext cx="830763" cy="0"/>
          </a:xfrm>
          <a:prstGeom prst="line">
            <a:avLst/>
          </a:prstGeom>
          <a:ln w="76200" cap="flat">
            <a:solidFill>
              <a:srgbClr val="3EDAD8"/>
            </a:solidFill>
            <a:prstDash val="solid"/>
            <a:headEnd type="none" w="sm" len="sm"/>
            <a:tailEnd type="oval" w="lg" len="lg"/>
          </a:ln>
        </p:spPr>
      </p:sp>
      <p:sp>
        <p:nvSpPr>
          <p:cNvPr id="30" name="AutoShape 30"/>
          <p:cNvSpPr/>
          <p:nvPr/>
        </p:nvSpPr>
        <p:spPr>
          <a:xfrm rot="5400000">
            <a:off x="13068315" y="6507327"/>
            <a:ext cx="830763" cy="0"/>
          </a:xfrm>
          <a:prstGeom prst="line">
            <a:avLst/>
          </a:prstGeom>
          <a:ln w="76200" cap="flat">
            <a:solidFill>
              <a:srgbClr val="3EDAD8"/>
            </a:solidFill>
            <a:prstDash val="solid"/>
            <a:headEnd type="none" w="sm" len="sm"/>
            <a:tailEnd type="oval" w="lg" len="lg"/>
          </a:ln>
        </p:spPr>
      </p:sp>
      <p:grpSp>
        <p:nvGrpSpPr>
          <p:cNvPr id="31" name="Group 31"/>
          <p:cNvGrpSpPr/>
          <p:nvPr/>
        </p:nvGrpSpPr>
        <p:grpSpPr>
          <a:xfrm>
            <a:off x="1028700" y="3922184"/>
            <a:ext cx="3146962" cy="1100455"/>
            <a:chOff x="0" y="0"/>
            <a:chExt cx="4195949" cy="1467273"/>
          </a:xfrm>
        </p:grpSpPr>
        <p:sp>
          <p:nvSpPr>
            <p:cNvPr id="32" name="TextBox 32"/>
            <p:cNvSpPr txBox="1"/>
            <p:nvPr/>
          </p:nvSpPr>
          <p:spPr>
            <a:xfrm>
              <a:off x="0" y="-28575"/>
              <a:ext cx="4195949" cy="672888"/>
            </a:xfrm>
            <a:prstGeom prst="rect">
              <a:avLst/>
            </a:prstGeom>
          </p:spPr>
          <p:txBody>
            <a:bodyPr lIns="0" tIns="0" rIns="0" bIns="0" rtlCol="0" anchor="t">
              <a:spAutoFit/>
            </a:bodyPr>
            <a:lstStyle/>
            <a:p>
              <a:pPr algn="ctr">
                <a:lnSpc>
                  <a:spcPts val="4160"/>
                </a:lnSpc>
              </a:pPr>
              <a:r>
                <a:rPr lang="en-US" sz="3200" spc="160">
                  <a:solidFill>
                    <a:srgbClr val="3EDAD8"/>
                  </a:solidFill>
                  <a:latin typeface="Aileron Regular Bold"/>
                </a:rPr>
                <a:t>1</a:t>
              </a:r>
            </a:p>
          </p:txBody>
        </p:sp>
        <p:sp>
          <p:nvSpPr>
            <p:cNvPr id="33" name="TextBox 33"/>
            <p:cNvSpPr txBox="1"/>
            <p:nvPr/>
          </p:nvSpPr>
          <p:spPr>
            <a:xfrm>
              <a:off x="0" y="762423"/>
              <a:ext cx="4195949" cy="704850"/>
            </a:xfrm>
            <a:prstGeom prst="rect">
              <a:avLst/>
            </a:prstGeom>
          </p:spPr>
          <p:txBody>
            <a:bodyPr lIns="0" tIns="0" rIns="0" bIns="0" rtlCol="0" anchor="t">
              <a:spAutoFit/>
            </a:bodyPr>
            <a:lstStyle/>
            <a:p>
              <a:pPr algn="ctr">
                <a:lnSpc>
                  <a:spcPts val="4500"/>
                </a:lnSpc>
              </a:pPr>
              <a:r>
                <a:rPr lang="en-US" sz="3000" spc="89">
                  <a:solidFill>
                    <a:srgbClr val="FFFFFF"/>
                  </a:solidFill>
                  <a:latin typeface="Aileron Regular"/>
                </a:rPr>
                <a:t>Vorbereitung</a:t>
              </a:r>
            </a:p>
          </p:txBody>
        </p:sp>
      </p:grpSp>
      <p:grpSp>
        <p:nvGrpSpPr>
          <p:cNvPr id="34" name="Group 34"/>
          <p:cNvGrpSpPr/>
          <p:nvPr/>
        </p:nvGrpSpPr>
        <p:grpSpPr>
          <a:xfrm>
            <a:off x="6377784" y="3922184"/>
            <a:ext cx="3777972" cy="1100455"/>
            <a:chOff x="0" y="0"/>
            <a:chExt cx="5037296" cy="1467273"/>
          </a:xfrm>
        </p:grpSpPr>
        <p:sp>
          <p:nvSpPr>
            <p:cNvPr id="35" name="TextBox 35"/>
            <p:cNvSpPr txBox="1"/>
            <p:nvPr/>
          </p:nvSpPr>
          <p:spPr>
            <a:xfrm>
              <a:off x="0" y="-28575"/>
              <a:ext cx="5037296" cy="672888"/>
            </a:xfrm>
            <a:prstGeom prst="rect">
              <a:avLst/>
            </a:prstGeom>
          </p:spPr>
          <p:txBody>
            <a:bodyPr lIns="0" tIns="0" rIns="0" bIns="0" rtlCol="0" anchor="t">
              <a:spAutoFit/>
            </a:bodyPr>
            <a:lstStyle/>
            <a:p>
              <a:pPr algn="ctr">
                <a:lnSpc>
                  <a:spcPts val="4160"/>
                </a:lnSpc>
              </a:pPr>
              <a:r>
                <a:rPr lang="en-US" sz="3200" spc="160">
                  <a:solidFill>
                    <a:srgbClr val="3EDAD8"/>
                  </a:solidFill>
                  <a:latin typeface="Aileron Regular Bold"/>
                </a:rPr>
                <a:t>2</a:t>
              </a:r>
            </a:p>
          </p:txBody>
        </p:sp>
        <p:sp>
          <p:nvSpPr>
            <p:cNvPr id="36" name="TextBox 36"/>
            <p:cNvSpPr txBox="1"/>
            <p:nvPr/>
          </p:nvSpPr>
          <p:spPr>
            <a:xfrm>
              <a:off x="0" y="762423"/>
              <a:ext cx="5037296" cy="704850"/>
            </a:xfrm>
            <a:prstGeom prst="rect">
              <a:avLst/>
            </a:prstGeom>
          </p:spPr>
          <p:txBody>
            <a:bodyPr lIns="0" tIns="0" rIns="0" bIns="0" rtlCol="0" anchor="t">
              <a:spAutoFit/>
            </a:bodyPr>
            <a:lstStyle/>
            <a:p>
              <a:pPr algn="ctr">
                <a:lnSpc>
                  <a:spcPts val="4500"/>
                </a:lnSpc>
              </a:pPr>
              <a:r>
                <a:rPr lang="en-US" sz="3000" spc="89">
                  <a:solidFill>
                    <a:srgbClr val="FFFFFF"/>
                  </a:solidFill>
                  <a:latin typeface="Aileron Regular"/>
                </a:rPr>
                <a:t>Meilensteine &amp; Ziele</a:t>
              </a:r>
            </a:p>
          </p:txBody>
        </p:sp>
      </p:grpSp>
      <p:grpSp>
        <p:nvGrpSpPr>
          <p:cNvPr id="37" name="Group 37"/>
          <p:cNvGrpSpPr/>
          <p:nvPr/>
        </p:nvGrpSpPr>
        <p:grpSpPr>
          <a:xfrm>
            <a:off x="11739665" y="3922184"/>
            <a:ext cx="3146962" cy="1100455"/>
            <a:chOff x="0" y="0"/>
            <a:chExt cx="4195949" cy="1467273"/>
          </a:xfrm>
        </p:grpSpPr>
        <p:sp>
          <p:nvSpPr>
            <p:cNvPr id="38" name="TextBox 38"/>
            <p:cNvSpPr txBox="1"/>
            <p:nvPr/>
          </p:nvSpPr>
          <p:spPr>
            <a:xfrm>
              <a:off x="0" y="-28575"/>
              <a:ext cx="4195949" cy="672888"/>
            </a:xfrm>
            <a:prstGeom prst="rect">
              <a:avLst/>
            </a:prstGeom>
          </p:spPr>
          <p:txBody>
            <a:bodyPr lIns="0" tIns="0" rIns="0" bIns="0" rtlCol="0" anchor="t">
              <a:spAutoFit/>
            </a:bodyPr>
            <a:lstStyle/>
            <a:p>
              <a:pPr algn="ctr">
                <a:lnSpc>
                  <a:spcPts val="4160"/>
                </a:lnSpc>
              </a:pPr>
              <a:r>
                <a:rPr lang="en-US" sz="3200" spc="160">
                  <a:solidFill>
                    <a:srgbClr val="3EDAD8"/>
                  </a:solidFill>
                  <a:latin typeface="Aileron Regular Bold"/>
                </a:rPr>
                <a:t>3</a:t>
              </a:r>
            </a:p>
          </p:txBody>
        </p:sp>
        <p:sp>
          <p:nvSpPr>
            <p:cNvPr id="39" name="TextBox 39"/>
            <p:cNvSpPr txBox="1"/>
            <p:nvPr/>
          </p:nvSpPr>
          <p:spPr>
            <a:xfrm>
              <a:off x="0" y="762423"/>
              <a:ext cx="4195949" cy="704850"/>
            </a:xfrm>
            <a:prstGeom prst="rect">
              <a:avLst/>
            </a:prstGeom>
          </p:spPr>
          <p:txBody>
            <a:bodyPr lIns="0" tIns="0" rIns="0" bIns="0" rtlCol="0" anchor="t">
              <a:spAutoFit/>
            </a:bodyPr>
            <a:lstStyle/>
            <a:p>
              <a:pPr algn="ctr">
                <a:lnSpc>
                  <a:spcPts val="4500"/>
                </a:lnSpc>
              </a:pPr>
              <a:r>
                <a:rPr lang="en-US" sz="3000" spc="89">
                  <a:solidFill>
                    <a:srgbClr val="FFFFFF"/>
                  </a:solidFill>
                  <a:latin typeface="Aileron Regular"/>
                </a:rPr>
                <a:t>Netzwerk</a:t>
              </a:r>
            </a:p>
          </p:txBody>
        </p:sp>
      </p:grpSp>
      <p:grpSp>
        <p:nvGrpSpPr>
          <p:cNvPr id="40" name="Group 40"/>
          <p:cNvGrpSpPr/>
          <p:nvPr/>
        </p:nvGrpSpPr>
        <p:grpSpPr>
          <a:xfrm>
            <a:off x="3230822" y="7398994"/>
            <a:ext cx="3146962" cy="1100455"/>
            <a:chOff x="0" y="0"/>
            <a:chExt cx="4195949" cy="1467273"/>
          </a:xfrm>
        </p:grpSpPr>
        <p:sp>
          <p:nvSpPr>
            <p:cNvPr id="41" name="TextBox 41"/>
            <p:cNvSpPr txBox="1"/>
            <p:nvPr/>
          </p:nvSpPr>
          <p:spPr>
            <a:xfrm>
              <a:off x="0" y="-28575"/>
              <a:ext cx="4195949" cy="672888"/>
            </a:xfrm>
            <a:prstGeom prst="rect">
              <a:avLst/>
            </a:prstGeom>
          </p:spPr>
          <p:txBody>
            <a:bodyPr lIns="0" tIns="0" rIns="0" bIns="0" rtlCol="0" anchor="t">
              <a:spAutoFit/>
            </a:bodyPr>
            <a:lstStyle/>
            <a:p>
              <a:pPr algn="ctr">
                <a:lnSpc>
                  <a:spcPts val="4160"/>
                </a:lnSpc>
              </a:pPr>
              <a:r>
                <a:rPr lang="en-US" sz="3200" spc="160">
                  <a:solidFill>
                    <a:srgbClr val="3EDAD8"/>
                  </a:solidFill>
                  <a:latin typeface="Aileron Regular Bold"/>
                </a:rPr>
                <a:t>7</a:t>
              </a:r>
            </a:p>
          </p:txBody>
        </p:sp>
        <p:sp>
          <p:nvSpPr>
            <p:cNvPr id="42" name="TextBox 42"/>
            <p:cNvSpPr txBox="1"/>
            <p:nvPr/>
          </p:nvSpPr>
          <p:spPr>
            <a:xfrm>
              <a:off x="0" y="762423"/>
              <a:ext cx="4195949" cy="704850"/>
            </a:xfrm>
            <a:prstGeom prst="rect">
              <a:avLst/>
            </a:prstGeom>
          </p:spPr>
          <p:txBody>
            <a:bodyPr lIns="0" tIns="0" rIns="0" bIns="0" rtlCol="0" anchor="t">
              <a:spAutoFit/>
            </a:bodyPr>
            <a:lstStyle/>
            <a:p>
              <a:pPr algn="ctr">
                <a:lnSpc>
                  <a:spcPts val="4500"/>
                </a:lnSpc>
              </a:pPr>
              <a:r>
                <a:rPr lang="en-US" sz="3000" spc="89">
                  <a:solidFill>
                    <a:srgbClr val="FFFFFF"/>
                  </a:solidFill>
                  <a:latin typeface="Aileron Regular"/>
                </a:rPr>
                <a:t>Fazit</a:t>
              </a:r>
            </a:p>
          </p:txBody>
        </p:sp>
      </p:grpSp>
      <p:grpSp>
        <p:nvGrpSpPr>
          <p:cNvPr id="43" name="Group 43"/>
          <p:cNvGrpSpPr/>
          <p:nvPr/>
        </p:nvGrpSpPr>
        <p:grpSpPr>
          <a:xfrm>
            <a:off x="7309279" y="7398994"/>
            <a:ext cx="3668604" cy="1100455"/>
            <a:chOff x="0" y="0"/>
            <a:chExt cx="4891472" cy="1467273"/>
          </a:xfrm>
        </p:grpSpPr>
        <p:sp>
          <p:nvSpPr>
            <p:cNvPr id="44" name="TextBox 44"/>
            <p:cNvSpPr txBox="1"/>
            <p:nvPr/>
          </p:nvSpPr>
          <p:spPr>
            <a:xfrm>
              <a:off x="0" y="-28575"/>
              <a:ext cx="4891472" cy="672888"/>
            </a:xfrm>
            <a:prstGeom prst="rect">
              <a:avLst/>
            </a:prstGeom>
          </p:spPr>
          <p:txBody>
            <a:bodyPr lIns="0" tIns="0" rIns="0" bIns="0" rtlCol="0" anchor="t">
              <a:spAutoFit/>
            </a:bodyPr>
            <a:lstStyle/>
            <a:p>
              <a:pPr algn="ctr">
                <a:lnSpc>
                  <a:spcPts val="4160"/>
                </a:lnSpc>
              </a:pPr>
              <a:r>
                <a:rPr lang="en-US" sz="3200" spc="160">
                  <a:solidFill>
                    <a:srgbClr val="3EDAD8"/>
                  </a:solidFill>
                  <a:latin typeface="Aileron Regular Bold"/>
                </a:rPr>
                <a:t>5</a:t>
              </a:r>
            </a:p>
          </p:txBody>
        </p:sp>
        <p:sp>
          <p:nvSpPr>
            <p:cNvPr id="45" name="TextBox 45"/>
            <p:cNvSpPr txBox="1"/>
            <p:nvPr/>
          </p:nvSpPr>
          <p:spPr>
            <a:xfrm>
              <a:off x="0" y="762423"/>
              <a:ext cx="4891472" cy="704850"/>
            </a:xfrm>
            <a:prstGeom prst="rect">
              <a:avLst/>
            </a:prstGeom>
          </p:spPr>
          <p:txBody>
            <a:bodyPr lIns="0" tIns="0" rIns="0" bIns="0" rtlCol="0" anchor="t">
              <a:spAutoFit/>
            </a:bodyPr>
            <a:lstStyle/>
            <a:p>
              <a:pPr algn="ctr">
                <a:lnSpc>
                  <a:spcPts val="4500"/>
                </a:lnSpc>
              </a:pPr>
              <a:r>
                <a:rPr lang="en-US" sz="3000" spc="89">
                  <a:solidFill>
                    <a:srgbClr val="FFFFFF"/>
                  </a:solidFill>
                  <a:latin typeface="Aileron Regular"/>
                </a:rPr>
                <a:t>Timestamp + demo</a:t>
              </a:r>
            </a:p>
          </p:txBody>
        </p:sp>
      </p:grpSp>
      <p:grpSp>
        <p:nvGrpSpPr>
          <p:cNvPr id="46" name="Group 46"/>
          <p:cNvGrpSpPr/>
          <p:nvPr/>
        </p:nvGrpSpPr>
        <p:grpSpPr>
          <a:xfrm>
            <a:off x="1028700" y="944033"/>
            <a:ext cx="12246346" cy="1030605"/>
            <a:chOff x="0" y="0"/>
            <a:chExt cx="16328461" cy="1374140"/>
          </a:xfrm>
        </p:grpSpPr>
        <p:sp>
          <p:nvSpPr>
            <p:cNvPr id="47" name="TextBox 47"/>
            <p:cNvSpPr txBox="1"/>
            <p:nvPr/>
          </p:nvSpPr>
          <p:spPr>
            <a:xfrm>
              <a:off x="0" y="-38100"/>
              <a:ext cx="16328461" cy="764540"/>
            </a:xfrm>
            <a:prstGeom prst="rect">
              <a:avLst/>
            </a:prstGeom>
          </p:spPr>
          <p:txBody>
            <a:bodyPr lIns="0" tIns="0" rIns="0" bIns="0" rtlCol="0" anchor="t">
              <a:spAutoFit/>
            </a:bodyPr>
            <a:lstStyle/>
            <a:p>
              <a:pPr>
                <a:lnSpc>
                  <a:spcPts val="4680"/>
                </a:lnSpc>
              </a:pPr>
              <a:r>
                <a:rPr lang="en-US" sz="3600" spc="107">
                  <a:solidFill>
                    <a:srgbClr val="3EDAD8"/>
                  </a:solidFill>
                  <a:latin typeface="Aileron Heavy Bold"/>
                </a:rPr>
                <a:t>Leitfaden</a:t>
              </a:r>
            </a:p>
          </p:txBody>
        </p:sp>
        <p:sp>
          <p:nvSpPr>
            <p:cNvPr id="48" name="TextBox 48"/>
            <p:cNvSpPr txBox="1"/>
            <p:nvPr/>
          </p:nvSpPr>
          <p:spPr>
            <a:xfrm>
              <a:off x="0" y="882650"/>
              <a:ext cx="16328461" cy="491490"/>
            </a:xfrm>
            <a:prstGeom prst="rect">
              <a:avLst/>
            </a:prstGeom>
          </p:spPr>
          <p:txBody>
            <a:bodyPr lIns="0" tIns="0" rIns="0" bIns="0" rtlCol="0" anchor="t">
              <a:spAutoFit/>
            </a:bodyPr>
            <a:lstStyle/>
            <a:p>
              <a:pPr>
                <a:lnSpc>
                  <a:spcPts val="3299"/>
                </a:lnSpc>
              </a:pPr>
              <a:r>
                <a:rPr lang="en-US" sz="2199" spc="65">
                  <a:solidFill>
                    <a:srgbClr val="FFFFFF"/>
                  </a:solidFill>
                  <a:latin typeface="Aileron Regular"/>
                </a:rPr>
                <a:t>HomeNet Connect</a:t>
              </a:r>
            </a:p>
          </p:txBody>
        </p:sp>
      </p:grpSp>
      <p:grpSp>
        <p:nvGrpSpPr>
          <p:cNvPr id="49" name="Group 49"/>
          <p:cNvGrpSpPr/>
          <p:nvPr/>
        </p:nvGrpSpPr>
        <p:grpSpPr>
          <a:xfrm>
            <a:off x="11883805" y="7407168"/>
            <a:ext cx="3123585" cy="1092280"/>
            <a:chOff x="0" y="0"/>
            <a:chExt cx="4164780" cy="1456374"/>
          </a:xfrm>
        </p:grpSpPr>
        <p:sp>
          <p:nvSpPr>
            <p:cNvPr id="50" name="TextBox 50"/>
            <p:cNvSpPr txBox="1"/>
            <p:nvPr/>
          </p:nvSpPr>
          <p:spPr>
            <a:xfrm>
              <a:off x="0" y="-38100"/>
              <a:ext cx="4164780" cy="677627"/>
            </a:xfrm>
            <a:prstGeom prst="rect">
              <a:avLst/>
            </a:prstGeom>
          </p:spPr>
          <p:txBody>
            <a:bodyPr lIns="0" tIns="0" rIns="0" bIns="0" rtlCol="0" anchor="t">
              <a:spAutoFit/>
            </a:bodyPr>
            <a:lstStyle/>
            <a:p>
              <a:pPr algn="ctr">
                <a:lnSpc>
                  <a:spcPts val="4129"/>
                </a:lnSpc>
              </a:pPr>
              <a:r>
                <a:rPr lang="en-US" sz="3176" spc="158">
                  <a:solidFill>
                    <a:srgbClr val="3EDAD8"/>
                  </a:solidFill>
                  <a:latin typeface="Aileron Regular Bold"/>
                </a:rPr>
                <a:t>4</a:t>
              </a:r>
            </a:p>
          </p:txBody>
        </p:sp>
        <p:sp>
          <p:nvSpPr>
            <p:cNvPr id="51" name="TextBox 51"/>
            <p:cNvSpPr txBox="1"/>
            <p:nvPr/>
          </p:nvSpPr>
          <p:spPr>
            <a:xfrm>
              <a:off x="0" y="756052"/>
              <a:ext cx="4164780" cy="700322"/>
            </a:xfrm>
            <a:prstGeom prst="rect">
              <a:avLst/>
            </a:prstGeom>
          </p:spPr>
          <p:txBody>
            <a:bodyPr lIns="0" tIns="0" rIns="0" bIns="0" rtlCol="0" anchor="t">
              <a:spAutoFit/>
            </a:bodyPr>
            <a:lstStyle/>
            <a:p>
              <a:pPr algn="ctr">
                <a:lnSpc>
                  <a:spcPts val="4466"/>
                </a:lnSpc>
              </a:pPr>
              <a:r>
                <a:rPr lang="en-US" sz="2977" spc="89">
                  <a:solidFill>
                    <a:srgbClr val="FFFFFF"/>
                  </a:solidFill>
                  <a:latin typeface="Aileron Regular"/>
                </a:rPr>
                <a:t>Ablauf</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Freeform 2"/>
          <p:cNvSpPr/>
          <p:nvPr/>
        </p:nvSpPr>
        <p:spPr>
          <a:xfrm>
            <a:off x="16834375" y="622825"/>
            <a:ext cx="811750" cy="811750"/>
          </a:xfrm>
          <a:custGeom>
            <a:avLst/>
            <a:gdLst/>
            <a:ahLst/>
            <a:cxnLst/>
            <a:rect l="l" t="t" r="r" b="b"/>
            <a:pathLst>
              <a:path w="811750" h="811750">
                <a:moveTo>
                  <a:pt x="0" y="0"/>
                </a:moveTo>
                <a:lnTo>
                  <a:pt x="811750" y="0"/>
                </a:lnTo>
                <a:lnTo>
                  <a:pt x="811750" y="811750"/>
                </a:lnTo>
                <a:lnTo>
                  <a:pt x="0" y="8117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0" y="10124017"/>
            <a:ext cx="16192500" cy="172508"/>
            <a:chOff x="0" y="0"/>
            <a:chExt cx="4264691" cy="45434"/>
          </a:xfrm>
        </p:grpSpPr>
        <p:sp>
          <p:nvSpPr>
            <p:cNvPr id="4" name="Freeform 4"/>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EDAD8"/>
            </a:solidFill>
          </p:spPr>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grpSp>
        <p:nvGrpSpPr>
          <p:cNvPr id="6" name="Group 6"/>
          <p:cNvGrpSpPr/>
          <p:nvPr/>
        </p:nvGrpSpPr>
        <p:grpSpPr>
          <a:xfrm>
            <a:off x="16192500" y="0"/>
            <a:ext cx="2283181" cy="167947"/>
            <a:chOff x="0" y="0"/>
            <a:chExt cx="601332" cy="44233"/>
          </a:xfrm>
        </p:grpSpPr>
        <p:sp>
          <p:nvSpPr>
            <p:cNvPr id="7" name="Freeform 7"/>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3EDAD8"/>
            </a:solidFill>
          </p:spPr>
        </p:sp>
        <p:sp>
          <p:nvSpPr>
            <p:cNvPr id="8" name="TextBox 8"/>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sp>
        <p:nvSpPr>
          <p:cNvPr id="9" name="Freeform 9"/>
          <p:cNvSpPr/>
          <p:nvPr/>
        </p:nvSpPr>
        <p:spPr>
          <a:xfrm>
            <a:off x="8745323" y="3303977"/>
            <a:ext cx="1159303" cy="965384"/>
          </a:xfrm>
          <a:custGeom>
            <a:avLst/>
            <a:gdLst/>
            <a:ahLst/>
            <a:cxnLst/>
            <a:rect l="l" t="t" r="r" b="b"/>
            <a:pathLst>
              <a:path w="1159303" h="965384">
                <a:moveTo>
                  <a:pt x="0" y="0"/>
                </a:moveTo>
                <a:lnTo>
                  <a:pt x="1159304" y="0"/>
                </a:lnTo>
                <a:lnTo>
                  <a:pt x="1159304" y="965384"/>
                </a:lnTo>
                <a:lnTo>
                  <a:pt x="0" y="9653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876060" y="3221787"/>
            <a:ext cx="1129763" cy="1129763"/>
          </a:xfrm>
          <a:custGeom>
            <a:avLst/>
            <a:gdLst/>
            <a:ahLst/>
            <a:cxnLst/>
            <a:rect l="l" t="t" r="r" b="b"/>
            <a:pathLst>
              <a:path w="1129763" h="1129763">
                <a:moveTo>
                  <a:pt x="0" y="0"/>
                </a:moveTo>
                <a:lnTo>
                  <a:pt x="1129763" y="0"/>
                </a:lnTo>
                <a:lnTo>
                  <a:pt x="1129763" y="1129764"/>
                </a:lnTo>
                <a:lnTo>
                  <a:pt x="0" y="112976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876060" y="6372419"/>
            <a:ext cx="1270060" cy="1676647"/>
          </a:xfrm>
          <a:custGeom>
            <a:avLst/>
            <a:gdLst/>
            <a:ahLst/>
            <a:cxnLst/>
            <a:rect l="l" t="t" r="r" b="b"/>
            <a:pathLst>
              <a:path w="1270060" h="1676647">
                <a:moveTo>
                  <a:pt x="0" y="0"/>
                </a:moveTo>
                <a:lnTo>
                  <a:pt x="1270060" y="0"/>
                </a:lnTo>
                <a:lnTo>
                  <a:pt x="1270060" y="1676647"/>
                </a:lnTo>
                <a:lnTo>
                  <a:pt x="0" y="167664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Freeform 12"/>
          <p:cNvSpPr/>
          <p:nvPr/>
        </p:nvSpPr>
        <p:spPr>
          <a:xfrm>
            <a:off x="8620401" y="6521450"/>
            <a:ext cx="1409148" cy="1409148"/>
          </a:xfrm>
          <a:custGeom>
            <a:avLst/>
            <a:gdLst/>
            <a:ahLst/>
            <a:cxnLst/>
            <a:rect l="l" t="t" r="r" b="b"/>
            <a:pathLst>
              <a:path w="1409148" h="1409148">
                <a:moveTo>
                  <a:pt x="0" y="0"/>
                </a:moveTo>
                <a:lnTo>
                  <a:pt x="1409148" y="0"/>
                </a:lnTo>
                <a:lnTo>
                  <a:pt x="1409148" y="1409148"/>
                </a:lnTo>
                <a:lnTo>
                  <a:pt x="0" y="140914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13" name="Group 13"/>
          <p:cNvGrpSpPr/>
          <p:nvPr/>
        </p:nvGrpSpPr>
        <p:grpSpPr>
          <a:xfrm>
            <a:off x="10473788" y="3079750"/>
            <a:ext cx="5718712" cy="969010"/>
            <a:chOff x="0" y="0"/>
            <a:chExt cx="7624949" cy="1292013"/>
          </a:xfrm>
        </p:grpSpPr>
        <p:sp>
          <p:nvSpPr>
            <p:cNvPr id="14" name="TextBox 14"/>
            <p:cNvSpPr txBox="1"/>
            <p:nvPr/>
          </p:nvSpPr>
          <p:spPr>
            <a:xfrm>
              <a:off x="0" y="-28575"/>
              <a:ext cx="7624949" cy="672888"/>
            </a:xfrm>
            <a:prstGeom prst="rect">
              <a:avLst/>
            </a:prstGeom>
          </p:spPr>
          <p:txBody>
            <a:bodyPr lIns="0" tIns="0" rIns="0" bIns="0" rtlCol="0" anchor="t">
              <a:spAutoFit/>
            </a:bodyPr>
            <a:lstStyle/>
            <a:p>
              <a:pPr>
                <a:lnSpc>
                  <a:spcPts val="4160"/>
                </a:lnSpc>
              </a:pPr>
              <a:r>
                <a:rPr lang="en-US" sz="3200" spc="160">
                  <a:solidFill>
                    <a:srgbClr val="3EDAD8"/>
                  </a:solidFill>
                  <a:latin typeface="Aileron Regular"/>
                </a:rPr>
                <a:t>ENTSCHEIDEN</a:t>
              </a:r>
            </a:p>
          </p:txBody>
        </p:sp>
        <p:sp>
          <p:nvSpPr>
            <p:cNvPr id="15" name="TextBox 15"/>
            <p:cNvSpPr txBox="1"/>
            <p:nvPr/>
          </p:nvSpPr>
          <p:spPr>
            <a:xfrm>
              <a:off x="0" y="800523"/>
              <a:ext cx="7624949" cy="491490"/>
            </a:xfrm>
            <a:prstGeom prst="rect">
              <a:avLst/>
            </a:prstGeom>
          </p:spPr>
          <p:txBody>
            <a:bodyPr lIns="0" tIns="0" rIns="0" bIns="0" rtlCol="0" anchor="t">
              <a:spAutoFit/>
            </a:bodyPr>
            <a:lstStyle/>
            <a:p>
              <a:pPr marL="474979" lvl="1" indent="-237490">
                <a:lnSpc>
                  <a:spcPts val="3299"/>
                </a:lnSpc>
                <a:buFont typeface="Arial"/>
                <a:buChar char="•"/>
              </a:pPr>
              <a:r>
                <a:rPr lang="en-US" sz="2199" spc="65">
                  <a:solidFill>
                    <a:srgbClr val="FFFFFF"/>
                  </a:solidFill>
                  <a:latin typeface="Aileron Regular"/>
                </a:rPr>
                <a:t>In welche Richtung möchte ich gehen?</a:t>
              </a:r>
            </a:p>
          </p:txBody>
        </p:sp>
      </p:grpSp>
      <p:grpSp>
        <p:nvGrpSpPr>
          <p:cNvPr id="16" name="Group 16"/>
          <p:cNvGrpSpPr/>
          <p:nvPr/>
        </p:nvGrpSpPr>
        <p:grpSpPr>
          <a:xfrm>
            <a:off x="2457450" y="3079750"/>
            <a:ext cx="5718712" cy="969010"/>
            <a:chOff x="0" y="0"/>
            <a:chExt cx="7624949" cy="1292013"/>
          </a:xfrm>
        </p:grpSpPr>
        <p:sp>
          <p:nvSpPr>
            <p:cNvPr id="17" name="TextBox 17"/>
            <p:cNvSpPr txBox="1"/>
            <p:nvPr/>
          </p:nvSpPr>
          <p:spPr>
            <a:xfrm>
              <a:off x="0" y="-28575"/>
              <a:ext cx="7624949" cy="672888"/>
            </a:xfrm>
            <a:prstGeom prst="rect">
              <a:avLst/>
            </a:prstGeom>
          </p:spPr>
          <p:txBody>
            <a:bodyPr lIns="0" tIns="0" rIns="0" bIns="0" rtlCol="0" anchor="t">
              <a:spAutoFit/>
            </a:bodyPr>
            <a:lstStyle/>
            <a:p>
              <a:pPr>
                <a:lnSpc>
                  <a:spcPts val="4160"/>
                </a:lnSpc>
              </a:pPr>
              <a:r>
                <a:rPr lang="en-US" sz="3200" spc="160">
                  <a:solidFill>
                    <a:srgbClr val="3EDAD8"/>
                  </a:solidFill>
                  <a:latin typeface="Aileron Regular"/>
                </a:rPr>
                <a:t>INFORMIEREN</a:t>
              </a:r>
            </a:p>
          </p:txBody>
        </p:sp>
        <p:sp>
          <p:nvSpPr>
            <p:cNvPr id="18" name="TextBox 18"/>
            <p:cNvSpPr txBox="1"/>
            <p:nvPr/>
          </p:nvSpPr>
          <p:spPr>
            <a:xfrm>
              <a:off x="0" y="800523"/>
              <a:ext cx="7624949" cy="491490"/>
            </a:xfrm>
            <a:prstGeom prst="rect">
              <a:avLst/>
            </a:prstGeom>
          </p:spPr>
          <p:txBody>
            <a:bodyPr lIns="0" tIns="0" rIns="0" bIns="0" rtlCol="0" anchor="t">
              <a:spAutoFit/>
            </a:bodyPr>
            <a:lstStyle/>
            <a:p>
              <a:pPr marL="474979" lvl="1" indent="-237490">
                <a:lnSpc>
                  <a:spcPts val="3299"/>
                </a:lnSpc>
                <a:buFont typeface="Arial"/>
                <a:buChar char="•"/>
              </a:pPr>
              <a:r>
                <a:rPr lang="en-US" sz="2199" spc="65">
                  <a:solidFill>
                    <a:srgbClr val="FFFFFF"/>
                  </a:solidFill>
                  <a:latin typeface="Aileron Regular"/>
                </a:rPr>
                <a:t>Projekt Möglichkeiten gesucht.</a:t>
              </a:r>
            </a:p>
          </p:txBody>
        </p:sp>
      </p:grpSp>
      <p:grpSp>
        <p:nvGrpSpPr>
          <p:cNvPr id="19" name="Group 19"/>
          <p:cNvGrpSpPr/>
          <p:nvPr/>
        </p:nvGrpSpPr>
        <p:grpSpPr>
          <a:xfrm>
            <a:off x="10473788" y="6521450"/>
            <a:ext cx="5718712" cy="1378585"/>
            <a:chOff x="0" y="0"/>
            <a:chExt cx="7624949" cy="1838113"/>
          </a:xfrm>
        </p:grpSpPr>
        <p:sp>
          <p:nvSpPr>
            <p:cNvPr id="20" name="TextBox 20"/>
            <p:cNvSpPr txBox="1"/>
            <p:nvPr/>
          </p:nvSpPr>
          <p:spPr>
            <a:xfrm>
              <a:off x="0" y="-28575"/>
              <a:ext cx="7624949" cy="672888"/>
            </a:xfrm>
            <a:prstGeom prst="rect">
              <a:avLst/>
            </a:prstGeom>
          </p:spPr>
          <p:txBody>
            <a:bodyPr lIns="0" tIns="0" rIns="0" bIns="0" rtlCol="0" anchor="t">
              <a:spAutoFit/>
            </a:bodyPr>
            <a:lstStyle/>
            <a:p>
              <a:pPr>
                <a:lnSpc>
                  <a:spcPts val="4160"/>
                </a:lnSpc>
              </a:pPr>
              <a:r>
                <a:rPr lang="en-US" sz="3200" spc="160">
                  <a:solidFill>
                    <a:srgbClr val="3EDAD8"/>
                  </a:solidFill>
                  <a:latin typeface="Aileron Regular"/>
                </a:rPr>
                <a:t>PROJEKT ANTRAG</a:t>
              </a:r>
            </a:p>
          </p:txBody>
        </p:sp>
        <p:sp>
          <p:nvSpPr>
            <p:cNvPr id="21" name="TextBox 21"/>
            <p:cNvSpPr txBox="1"/>
            <p:nvPr/>
          </p:nvSpPr>
          <p:spPr>
            <a:xfrm>
              <a:off x="0" y="800523"/>
              <a:ext cx="7624949" cy="1037590"/>
            </a:xfrm>
            <a:prstGeom prst="rect">
              <a:avLst/>
            </a:prstGeom>
          </p:spPr>
          <p:txBody>
            <a:bodyPr lIns="0" tIns="0" rIns="0" bIns="0" rtlCol="0" anchor="t">
              <a:spAutoFit/>
            </a:bodyPr>
            <a:lstStyle/>
            <a:p>
              <a:pPr marL="474979" lvl="1" indent="-237490">
                <a:lnSpc>
                  <a:spcPts val="3299"/>
                </a:lnSpc>
                <a:buFont typeface="Arial"/>
                <a:buChar char="•"/>
              </a:pPr>
              <a:r>
                <a:rPr lang="en-US" sz="2199" spc="65">
                  <a:solidFill>
                    <a:srgbClr val="FFFFFF"/>
                  </a:solidFill>
                  <a:latin typeface="Aileron Regular"/>
                </a:rPr>
                <a:t>Meilensteine und Ziele ausgesucht.</a:t>
              </a:r>
            </a:p>
            <a:p>
              <a:pPr marL="474979" lvl="1" indent="-237490">
                <a:lnSpc>
                  <a:spcPts val="3299"/>
                </a:lnSpc>
                <a:buFont typeface="Arial"/>
                <a:buChar char="•"/>
              </a:pPr>
              <a:r>
                <a:rPr lang="en-US" sz="2199" spc="65">
                  <a:solidFill>
                    <a:srgbClr val="FFFFFF"/>
                  </a:solidFill>
                  <a:latin typeface="Aileron Regular"/>
                </a:rPr>
                <a:t>Projekt Antrag gestellt.</a:t>
              </a:r>
            </a:p>
          </p:txBody>
        </p:sp>
      </p:grpSp>
      <p:grpSp>
        <p:nvGrpSpPr>
          <p:cNvPr id="22" name="Group 22"/>
          <p:cNvGrpSpPr/>
          <p:nvPr/>
        </p:nvGrpSpPr>
        <p:grpSpPr>
          <a:xfrm>
            <a:off x="2457450" y="6521450"/>
            <a:ext cx="5718712" cy="969010"/>
            <a:chOff x="0" y="0"/>
            <a:chExt cx="7624949" cy="1292013"/>
          </a:xfrm>
        </p:grpSpPr>
        <p:sp>
          <p:nvSpPr>
            <p:cNvPr id="23" name="TextBox 23"/>
            <p:cNvSpPr txBox="1"/>
            <p:nvPr/>
          </p:nvSpPr>
          <p:spPr>
            <a:xfrm>
              <a:off x="0" y="-28575"/>
              <a:ext cx="7624949" cy="672888"/>
            </a:xfrm>
            <a:prstGeom prst="rect">
              <a:avLst/>
            </a:prstGeom>
          </p:spPr>
          <p:txBody>
            <a:bodyPr lIns="0" tIns="0" rIns="0" bIns="0" rtlCol="0" anchor="t">
              <a:spAutoFit/>
            </a:bodyPr>
            <a:lstStyle/>
            <a:p>
              <a:pPr>
                <a:lnSpc>
                  <a:spcPts val="4160"/>
                </a:lnSpc>
              </a:pPr>
              <a:r>
                <a:rPr lang="en-US" sz="3200" spc="160">
                  <a:solidFill>
                    <a:srgbClr val="3EDAD8"/>
                  </a:solidFill>
                  <a:latin typeface="Aileron Regular"/>
                </a:rPr>
                <a:t>IDEE AUSBAUEN</a:t>
              </a:r>
            </a:p>
          </p:txBody>
        </p:sp>
        <p:sp>
          <p:nvSpPr>
            <p:cNvPr id="24" name="TextBox 24"/>
            <p:cNvSpPr txBox="1"/>
            <p:nvPr/>
          </p:nvSpPr>
          <p:spPr>
            <a:xfrm>
              <a:off x="0" y="800523"/>
              <a:ext cx="7624949" cy="491490"/>
            </a:xfrm>
            <a:prstGeom prst="rect">
              <a:avLst/>
            </a:prstGeom>
          </p:spPr>
          <p:txBody>
            <a:bodyPr lIns="0" tIns="0" rIns="0" bIns="0" rtlCol="0" anchor="t">
              <a:spAutoFit/>
            </a:bodyPr>
            <a:lstStyle/>
            <a:p>
              <a:pPr marL="474979" lvl="1" indent="-237490">
                <a:lnSpc>
                  <a:spcPts val="3299"/>
                </a:lnSpc>
                <a:buFont typeface="Arial"/>
                <a:buChar char="•"/>
              </a:pPr>
              <a:r>
                <a:rPr lang="en-US" sz="2199" spc="65">
                  <a:solidFill>
                    <a:srgbClr val="FFFFFF"/>
                  </a:solidFill>
                  <a:latin typeface="Aileron Regular"/>
                </a:rPr>
                <a:t>Projekt Idee ausbauen.</a:t>
              </a:r>
            </a:p>
          </p:txBody>
        </p:sp>
      </p:grpSp>
      <p:sp>
        <p:nvSpPr>
          <p:cNvPr id="25" name="TextBox 25"/>
          <p:cNvSpPr txBox="1"/>
          <p:nvPr/>
        </p:nvSpPr>
        <p:spPr>
          <a:xfrm>
            <a:off x="1028700" y="558148"/>
            <a:ext cx="14291212" cy="876427"/>
          </a:xfrm>
          <a:prstGeom prst="rect">
            <a:avLst/>
          </a:prstGeom>
        </p:spPr>
        <p:txBody>
          <a:bodyPr lIns="0" tIns="0" rIns="0" bIns="0" rtlCol="0" anchor="t">
            <a:spAutoFit/>
          </a:bodyPr>
          <a:lstStyle/>
          <a:p>
            <a:pPr>
              <a:lnSpc>
                <a:spcPts val="6944"/>
              </a:lnSpc>
            </a:pPr>
            <a:r>
              <a:rPr lang="en-US" sz="5600" spc="-168">
                <a:solidFill>
                  <a:srgbClr val="3EDAD8"/>
                </a:solidFill>
                <a:latin typeface="Aileron Heavy"/>
              </a:rPr>
              <a:t> 1. Vorbereitung</a:t>
            </a:r>
          </a:p>
        </p:txBody>
      </p:sp>
      <p:grpSp>
        <p:nvGrpSpPr>
          <p:cNvPr id="26" name="Group 26"/>
          <p:cNvGrpSpPr/>
          <p:nvPr/>
        </p:nvGrpSpPr>
        <p:grpSpPr>
          <a:xfrm>
            <a:off x="0" y="0"/>
            <a:ext cx="16192500" cy="172508"/>
            <a:chOff x="0" y="0"/>
            <a:chExt cx="4264691" cy="45434"/>
          </a:xfrm>
        </p:grpSpPr>
        <p:sp>
          <p:nvSpPr>
            <p:cNvPr id="27" name="Freeform 27"/>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EDAD8"/>
            </a:solidFill>
          </p:spPr>
        </p:sp>
        <p:sp>
          <p:nvSpPr>
            <p:cNvPr id="28" name="TextBox 28"/>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AutoShape 2"/>
          <p:cNvSpPr/>
          <p:nvPr/>
        </p:nvSpPr>
        <p:spPr>
          <a:xfrm>
            <a:off x="12377936" y="5896228"/>
            <a:ext cx="5910064" cy="0"/>
          </a:xfrm>
          <a:prstGeom prst="line">
            <a:avLst/>
          </a:prstGeom>
          <a:ln w="285750" cap="flat">
            <a:solidFill>
              <a:srgbClr val="5FD6AB"/>
            </a:solidFill>
            <a:prstDash val="solid"/>
            <a:headEnd type="none" w="sm" len="sm"/>
            <a:tailEnd type="none" w="sm" len="sm"/>
          </a:ln>
        </p:spPr>
      </p:sp>
      <p:sp>
        <p:nvSpPr>
          <p:cNvPr id="3" name="AutoShape 3"/>
          <p:cNvSpPr/>
          <p:nvPr/>
        </p:nvSpPr>
        <p:spPr>
          <a:xfrm>
            <a:off x="5910064" y="5896228"/>
            <a:ext cx="6467871" cy="0"/>
          </a:xfrm>
          <a:prstGeom prst="line">
            <a:avLst/>
          </a:prstGeom>
          <a:ln w="285750" cap="flat">
            <a:solidFill>
              <a:srgbClr val="069EFF"/>
            </a:solidFill>
            <a:prstDash val="solid"/>
            <a:headEnd type="none" w="sm" len="sm"/>
            <a:tailEnd type="none" w="sm" len="sm"/>
          </a:ln>
        </p:spPr>
      </p:sp>
      <p:sp>
        <p:nvSpPr>
          <p:cNvPr id="4" name="AutoShape 4"/>
          <p:cNvSpPr/>
          <p:nvPr/>
        </p:nvSpPr>
        <p:spPr>
          <a:xfrm>
            <a:off x="0" y="5896228"/>
            <a:ext cx="5910064" cy="0"/>
          </a:xfrm>
          <a:prstGeom prst="line">
            <a:avLst/>
          </a:prstGeom>
          <a:ln w="285750" cap="flat">
            <a:solidFill>
              <a:srgbClr val="3EDAD8"/>
            </a:solidFill>
            <a:prstDash val="solid"/>
            <a:headEnd type="none" w="sm" len="sm"/>
            <a:tailEnd type="none" w="sm" len="sm"/>
          </a:ln>
        </p:spPr>
      </p:sp>
      <p:grpSp>
        <p:nvGrpSpPr>
          <p:cNvPr id="5" name="Group 5"/>
          <p:cNvGrpSpPr/>
          <p:nvPr/>
        </p:nvGrpSpPr>
        <p:grpSpPr>
          <a:xfrm>
            <a:off x="14956964" y="5095347"/>
            <a:ext cx="752007" cy="658006"/>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5FD6AB"/>
            </a:solidFill>
          </p:spPr>
        </p:sp>
        <p:sp>
          <p:nvSpPr>
            <p:cNvPr id="7" name="TextBox 7"/>
            <p:cNvSpPr txBox="1"/>
            <p:nvPr/>
          </p:nvSpPr>
          <p:spPr>
            <a:xfrm>
              <a:off x="127000" y="273050"/>
              <a:ext cx="558800" cy="387350"/>
            </a:xfrm>
            <a:prstGeom prst="rect">
              <a:avLst/>
            </a:prstGeom>
          </p:spPr>
          <p:txBody>
            <a:bodyPr lIns="50800" tIns="50800" rIns="50800" bIns="50800" rtlCol="0" anchor="ctr"/>
            <a:lstStyle/>
            <a:p>
              <a:pPr algn="ctr">
                <a:lnSpc>
                  <a:spcPts val="3299"/>
                </a:lnSpc>
              </a:pPr>
              <a:endParaRPr/>
            </a:p>
          </p:txBody>
        </p:sp>
      </p:grpSp>
      <p:grpSp>
        <p:nvGrpSpPr>
          <p:cNvPr id="8" name="Group 8"/>
          <p:cNvGrpSpPr/>
          <p:nvPr/>
        </p:nvGrpSpPr>
        <p:grpSpPr>
          <a:xfrm>
            <a:off x="2579029" y="5095347"/>
            <a:ext cx="752007" cy="658006"/>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3EDAD8"/>
            </a:solidFill>
          </p:spPr>
        </p:sp>
        <p:sp>
          <p:nvSpPr>
            <p:cNvPr id="10" name="TextBox 10"/>
            <p:cNvSpPr txBox="1"/>
            <p:nvPr/>
          </p:nvSpPr>
          <p:spPr>
            <a:xfrm>
              <a:off x="127000" y="273050"/>
              <a:ext cx="558800" cy="387350"/>
            </a:xfrm>
            <a:prstGeom prst="rect">
              <a:avLst/>
            </a:prstGeom>
          </p:spPr>
          <p:txBody>
            <a:bodyPr lIns="50800" tIns="50800" rIns="50800" bIns="50800" rtlCol="0" anchor="ctr"/>
            <a:lstStyle/>
            <a:p>
              <a:pPr algn="ctr">
                <a:lnSpc>
                  <a:spcPts val="3299"/>
                </a:lnSpc>
              </a:pPr>
              <a:endParaRPr/>
            </a:p>
          </p:txBody>
        </p:sp>
      </p:grpSp>
      <p:grpSp>
        <p:nvGrpSpPr>
          <p:cNvPr id="11" name="Group 11"/>
          <p:cNvGrpSpPr/>
          <p:nvPr/>
        </p:nvGrpSpPr>
        <p:grpSpPr>
          <a:xfrm rot="-10800000">
            <a:off x="8767996" y="6039103"/>
            <a:ext cx="752007" cy="658006"/>
            <a:chOff x="0" y="0"/>
            <a:chExt cx="812800" cy="711200"/>
          </a:xfrm>
        </p:grpSpPr>
        <p:sp>
          <p:nvSpPr>
            <p:cNvPr id="12" name="Freeform 1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69EFF"/>
            </a:solidFill>
          </p:spPr>
        </p:sp>
        <p:sp>
          <p:nvSpPr>
            <p:cNvPr id="13" name="TextBox 13"/>
            <p:cNvSpPr txBox="1"/>
            <p:nvPr/>
          </p:nvSpPr>
          <p:spPr>
            <a:xfrm>
              <a:off x="127000" y="273050"/>
              <a:ext cx="558800" cy="387350"/>
            </a:xfrm>
            <a:prstGeom prst="rect">
              <a:avLst/>
            </a:prstGeom>
          </p:spPr>
          <p:txBody>
            <a:bodyPr lIns="50800" tIns="50800" rIns="50800" bIns="50800" rtlCol="0" anchor="ctr"/>
            <a:lstStyle/>
            <a:p>
              <a:pPr algn="ctr">
                <a:lnSpc>
                  <a:spcPts val="3299"/>
                </a:lnSpc>
              </a:pPr>
              <a:endParaRPr/>
            </a:p>
          </p:txBody>
        </p:sp>
      </p:grpSp>
      <p:sp>
        <p:nvSpPr>
          <p:cNvPr id="14" name="Freeform 14"/>
          <p:cNvSpPr/>
          <p:nvPr/>
        </p:nvSpPr>
        <p:spPr>
          <a:xfrm>
            <a:off x="893640" y="1452626"/>
            <a:ext cx="4122784" cy="3685519"/>
          </a:xfrm>
          <a:custGeom>
            <a:avLst/>
            <a:gdLst/>
            <a:ahLst/>
            <a:cxnLst/>
            <a:rect l="l" t="t" r="r" b="b"/>
            <a:pathLst>
              <a:path w="4122784" h="3685519">
                <a:moveTo>
                  <a:pt x="0" y="0"/>
                </a:moveTo>
                <a:lnTo>
                  <a:pt x="4122784" y="0"/>
                </a:lnTo>
                <a:lnTo>
                  <a:pt x="4122784" y="3685519"/>
                </a:lnTo>
                <a:lnTo>
                  <a:pt x="0" y="3685519"/>
                </a:lnTo>
                <a:lnTo>
                  <a:pt x="0" y="0"/>
                </a:lnTo>
                <a:close/>
              </a:path>
            </a:pathLst>
          </a:custGeom>
          <a:blipFill>
            <a:blip r:embed="rId2"/>
            <a:stretch>
              <a:fillRect/>
            </a:stretch>
          </a:blipFill>
        </p:spPr>
      </p:sp>
      <p:sp>
        <p:nvSpPr>
          <p:cNvPr id="15" name="Freeform 15"/>
          <p:cNvSpPr/>
          <p:nvPr/>
        </p:nvSpPr>
        <p:spPr>
          <a:xfrm>
            <a:off x="7673173" y="6980655"/>
            <a:ext cx="2941653" cy="2941653"/>
          </a:xfrm>
          <a:custGeom>
            <a:avLst/>
            <a:gdLst/>
            <a:ahLst/>
            <a:cxnLst/>
            <a:rect l="l" t="t" r="r" b="b"/>
            <a:pathLst>
              <a:path w="2941653" h="2941653">
                <a:moveTo>
                  <a:pt x="0" y="0"/>
                </a:moveTo>
                <a:lnTo>
                  <a:pt x="2941654" y="0"/>
                </a:lnTo>
                <a:lnTo>
                  <a:pt x="2941654" y="2941654"/>
                </a:lnTo>
                <a:lnTo>
                  <a:pt x="0" y="2941654"/>
                </a:lnTo>
                <a:lnTo>
                  <a:pt x="0" y="0"/>
                </a:lnTo>
                <a:close/>
              </a:path>
            </a:pathLst>
          </a:custGeom>
          <a:blipFill>
            <a:blip r:embed="rId3"/>
            <a:stretch>
              <a:fillRect/>
            </a:stretch>
          </a:blipFill>
        </p:spPr>
      </p:sp>
      <p:grpSp>
        <p:nvGrpSpPr>
          <p:cNvPr id="16" name="Group 16"/>
          <p:cNvGrpSpPr/>
          <p:nvPr/>
        </p:nvGrpSpPr>
        <p:grpSpPr>
          <a:xfrm>
            <a:off x="13880073" y="1760066"/>
            <a:ext cx="2922165" cy="2922165"/>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8" name="TextBox 18"/>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sp>
        <p:nvSpPr>
          <p:cNvPr id="19" name="Freeform 19"/>
          <p:cNvSpPr/>
          <p:nvPr/>
        </p:nvSpPr>
        <p:spPr>
          <a:xfrm>
            <a:off x="13423012" y="1567556"/>
            <a:ext cx="3836288" cy="3575944"/>
          </a:xfrm>
          <a:custGeom>
            <a:avLst/>
            <a:gdLst/>
            <a:ahLst/>
            <a:cxnLst/>
            <a:rect l="l" t="t" r="r" b="b"/>
            <a:pathLst>
              <a:path w="3836288" h="3575944">
                <a:moveTo>
                  <a:pt x="0" y="0"/>
                </a:moveTo>
                <a:lnTo>
                  <a:pt x="3836288" y="0"/>
                </a:lnTo>
                <a:lnTo>
                  <a:pt x="3836288" y="3575944"/>
                </a:lnTo>
                <a:lnTo>
                  <a:pt x="0" y="3575944"/>
                </a:lnTo>
                <a:lnTo>
                  <a:pt x="0" y="0"/>
                </a:lnTo>
                <a:close/>
              </a:path>
            </a:pathLst>
          </a:custGeom>
          <a:blipFill>
            <a:blip r:embed="rId4"/>
            <a:stretch>
              <a:fillRect l="-68949" r="-68522" b="-43446"/>
            </a:stretch>
          </a:blipFill>
        </p:spPr>
      </p:sp>
      <p:sp>
        <p:nvSpPr>
          <p:cNvPr id="20" name="TextBox 20"/>
          <p:cNvSpPr txBox="1"/>
          <p:nvPr/>
        </p:nvSpPr>
        <p:spPr>
          <a:xfrm>
            <a:off x="1028700" y="576199"/>
            <a:ext cx="14291212" cy="876427"/>
          </a:xfrm>
          <a:prstGeom prst="rect">
            <a:avLst/>
          </a:prstGeom>
        </p:spPr>
        <p:txBody>
          <a:bodyPr lIns="0" tIns="0" rIns="0" bIns="0" rtlCol="0" anchor="t">
            <a:spAutoFit/>
          </a:bodyPr>
          <a:lstStyle/>
          <a:p>
            <a:pPr>
              <a:lnSpc>
                <a:spcPts val="6944"/>
              </a:lnSpc>
            </a:pPr>
            <a:r>
              <a:rPr lang="en-US" sz="5600" spc="-168">
                <a:solidFill>
                  <a:srgbClr val="3EDAD8"/>
                </a:solidFill>
                <a:latin typeface="Aileron Heavy"/>
              </a:rPr>
              <a:t>2.  Meilensteine</a:t>
            </a:r>
          </a:p>
        </p:txBody>
      </p:sp>
      <p:sp>
        <p:nvSpPr>
          <p:cNvPr id="21" name="TextBox 21"/>
          <p:cNvSpPr txBox="1"/>
          <p:nvPr/>
        </p:nvSpPr>
        <p:spPr>
          <a:xfrm>
            <a:off x="302791" y="6291907"/>
            <a:ext cx="5304483" cy="3499581"/>
          </a:xfrm>
          <a:prstGeom prst="rect">
            <a:avLst/>
          </a:prstGeom>
        </p:spPr>
        <p:txBody>
          <a:bodyPr lIns="0" tIns="0" rIns="0" bIns="0" rtlCol="0" anchor="t">
            <a:spAutoFit/>
          </a:bodyPr>
          <a:lstStyle/>
          <a:p>
            <a:pPr algn="ctr">
              <a:lnSpc>
                <a:spcPts val="5559"/>
              </a:lnSpc>
            </a:pPr>
            <a:r>
              <a:rPr lang="en-US" sz="3971">
                <a:solidFill>
                  <a:srgbClr val="FFFFFF"/>
                </a:solidFill>
                <a:latin typeface="Canva Sans Bold"/>
              </a:rPr>
              <a:t>Windows Server 2019</a:t>
            </a:r>
          </a:p>
          <a:p>
            <a:pPr>
              <a:lnSpc>
                <a:spcPts val="5559"/>
              </a:lnSpc>
            </a:pPr>
            <a:r>
              <a:rPr lang="en-US" sz="3971">
                <a:solidFill>
                  <a:srgbClr val="FFFFFF"/>
                </a:solidFill>
                <a:latin typeface="Canva Sans"/>
              </a:rPr>
              <a:t>mit Services...</a:t>
            </a:r>
          </a:p>
          <a:p>
            <a:pPr marL="857390" lvl="1" indent="-428695">
              <a:lnSpc>
                <a:spcPts val="5559"/>
              </a:lnSpc>
              <a:buFont typeface="Arial"/>
              <a:buChar char="•"/>
            </a:pPr>
            <a:r>
              <a:rPr lang="en-US" sz="3971">
                <a:solidFill>
                  <a:srgbClr val="FFFFFF"/>
                </a:solidFill>
                <a:latin typeface="Canva Sans"/>
              </a:rPr>
              <a:t>DHCP</a:t>
            </a:r>
          </a:p>
          <a:p>
            <a:pPr marL="857390" lvl="1" indent="-428695">
              <a:lnSpc>
                <a:spcPts val="5559"/>
              </a:lnSpc>
              <a:buFont typeface="Arial"/>
              <a:buChar char="•"/>
            </a:pPr>
            <a:r>
              <a:rPr lang="en-US" sz="3971">
                <a:solidFill>
                  <a:srgbClr val="FFFFFF"/>
                </a:solidFill>
                <a:latin typeface="Canva Sans"/>
              </a:rPr>
              <a:t>DNS</a:t>
            </a:r>
          </a:p>
          <a:p>
            <a:pPr marL="857390" lvl="1" indent="-428695">
              <a:lnSpc>
                <a:spcPts val="5559"/>
              </a:lnSpc>
              <a:buFont typeface="Arial"/>
              <a:buChar char="•"/>
            </a:pPr>
            <a:r>
              <a:rPr lang="en-US" sz="3971">
                <a:solidFill>
                  <a:srgbClr val="FFFFFF"/>
                </a:solidFill>
                <a:latin typeface="Canva Sans"/>
              </a:rPr>
              <a:t>Active Directory</a:t>
            </a:r>
          </a:p>
        </p:txBody>
      </p:sp>
      <p:sp>
        <p:nvSpPr>
          <p:cNvPr id="22" name="TextBox 22"/>
          <p:cNvSpPr txBox="1"/>
          <p:nvPr/>
        </p:nvSpPr>
        <p:spPr>
          <a:xfrm>
            <a:off x="7153487" y="2720498"/>
            <a:ext cx="4132461" cy="2089881"/>
          </a:xfrm>
          <a:prstGeom prst="rect">
            <a:avLst/>
          </a:prstGeom>
        </p:spPr>
        <p:txBody>
          <a:bodyPr lIns="0" tIns="0" rIns="0" bIns="0" rtlCol="0" anchor="t">
            <a:spAutoFit/>
          </a:bodyPr>
          <a:lstStyle/>
          <a:p>
            <a:pPr algn="ctr">
              <a:lnSpc>
                <a:spcPts val="5559"/>
              </a:lnSpc>
            </a:pPr>
            <a:r>
              <a:rPr lang="en-US" sz="3971">
                <a:solidFill>
                  <a:srgbClr val="FFFFFF"/>
                </a:solidFill>
                <a:latin typeface="Canva Sans Bold"/>
              </a:rPr>
              <a:t>Windows 10</a:t>
            </a:r>
          </a:p>
          <a:p>
            <a:pPr marL="857390" lvl="1" indent="-428695">
              <a:lnSpc>
                <a:spcPts val="5559"/>
              </a:lnSpc>
              <a:buFont typeface="Arial"/>
              <a:buChar char="•"/>
            </a:pPr>
            <a:r>
              <a:rPr lang="en-US" sz="3971">
                <a:solidFill>
                  <a:srgbClr val="FFFFFF"/>
                </a:solidFill>
                <a:latin typeface="Canva Sans"/>
              </a:rPr>
              <a:t>in Domain</a:t>
            </a:r>
          </a:p>
          <a:p>
            <a:pPr marL="857390" lvl="1" indent="-428695">
              <a:lnSpc>
                <a:spcPts val="5559"/>
              </a:lnSpc>
              <a:buFont typeface="Arial"/>
              <a:buChar char="•"/>
            </a:pPr>
            <a:r>
              <a:rPr lang="en-US" sz="3971">
                <a:solidFill>
                  <a:srgbClr val="FFFFFF"/>
                </a:solidFill>
                <a:latin typeface="Canva Sans"/>
              </a:rPr>
              <a:t>AD User login</a:t>
            </a:r>
          </a:p>
        </p:txBody>
      </p:sp>
      <p:sp>
        <p:nvSpPr>
          <p:cNvPr id="23" name="TextBox 23"/>
          <p:cNvSpPr txBox="1"/>
          <p:nvPr/>
        </p:nvSpPr>
        <p:spPr>
          <a:xfrm>
            <a:off x="13253681" y="6372478"/>
            <a:ext cx="4132461" cy="2089881"/>
          </a:xfrm>
          <a:prstGeom prst="rect">
            <a:avLst/>
          </a:prstGeom>
        </p:spPr>
        <p:txBody>
          <a:bodyPr lIns="0" tIns="0" rIns="0" bIns="0" rtlCol="0" anchor="t">
            <a:spAutoFit/>
          </a:bodyPr>
          <a:lstStyle/>
          <a:p>
            <a:pPr algn="ctr">
              <a:lnSpc>
                <a:spcPts val="5559"/>
              </a:lnSpc>
            </a:pPr>
            <a:r>
              <a:rPr lang="en-US" sz="3971">
                <a:solidFill>
                  <a:srgbClr val="FFFFFF"/>
                </a:solidFill>
                <a:latin typeface="Canva Sans Bold"/>
              </a:rPr>
              <a:t>Ubuntu 22.04</a:t>
            </a:r>
          </a:p>
          <a:p>
            <a:pPr marL="857390" lvl="1" indent="-428695">
              <a:lnSpc>
                <a:spcPts val="5559"/>
              </a:lnSpc>
              <a:buFont typeface="Arial"/>
              <a:buChar char="•"/>
            </a:pPr>
            <a:r>
              <a:rPr lang="en-US" sz="3971">
                <a:solidFill>
                  <a:srgbClr val="FFFFFF"/>
                </a:solidFill>
                <a:latin typeface="Canva Sans"/>
              </a:rPr>
              <a:t>in Domain</a:t>
            </a:r>
          </a:p>
          <a:p>
            <a:pPr marL="857390" lvl="1" indent="-428695">
              <a:lnSpc>
                <a:spcPts val="5559"/>
              </a:lnSpc>
              <a:buFont typeface="Arial"/>
              <a:buChar char="•"/>
            </a:pPr>
            <a:r>
              <a:rPr lang="en-US" sz="3971">
                <a:solidFill>
                  <a:srgbClr val="FFFFFF"/>
                </a:solidFill>
                <a:latin typeface="Canva Sans"/>
              </a:rPr>
              <a:t>AD User login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AutoShape 2"/>
          <p:cNvSpPr/>
          <p:nvPr/>
        </p:nvSpPr>
        <p:spPr>
          <a:xfrm>
            <a:off x="12377936" y="5896228"/>
            <a:ext cx="5910064" cy="0"/>
          </a:xfrm>
          <a:prstGeom prst="line">
            <a:avLst/>
          </a:prstGeom>
          <a:ln w="285750" cap="flat">
            <a:solidFill>
              <a:srgbClr val="5FD6AB"/>
            </a:solidFill>
            <a:prstDash val="solid"/>
            <a:headEnd type="none" w="sm" len="sm"/>
            <a:tailEnd type="none" w="sm" len="sm"/>
          </a:ln>
        </p:spPr>
      </p:sp>
      <p:sp>
        <p:nvSpPr>
          <p:cNvPr id="3" name="AutoShape 3"/>
          <p:cNvSpPr/>
          <p:nvPr/>
        </p:nvSpPr>
        <p:spPr>
          <a:xfrm>
            <a:off x="5910064" y="5896228"/>
            <a:ext cx="6467871" cy="0"/>
          </a:xfrm>
          <a:prstGeom prst="line">
            <a:avLst/>
          </a:prstGeom>
          <a:ln w="285750" cap="flat">
            <a:solidFill>
              <a:srgbClr val="069EFF"/>
            </a:solidFill>
            <a:prstDash val="solid"/>
            <a:headEnd type="none" w="sm" len="sm"/>
            <a:tailEnd type="none" w="sm" len="sm"/>
          </a:ln>
        </p:spPr>
      </p:sp>
      <p:sp>
        <p:nvSpPr>
          <p:cNvPr id="4" name="AutoShape 4"/>
          <p:cNvSpPr/>
          <p:nvPr/>
        </p:nvSpPr>
        <p:spPr>
          <a:xfrm>
            <a:off x="0" y="5896228"/>
            <a:ext cx="5910064" cy="0"/>
          </a:xfrm>
          <a:prstGeom prst="line">
            <a:avLst/>
          </a:prstGeom>
          <a:ln w="285750" cap="flat">
            <a:solidFill>
              <a:srgbClr val="3EDAD8"/>
            </a:solidFill>
            <a:prstDash val="solid"/>
            <a:headEnd type="none" w="sm" len="sm"/>
            <a:tailEnd type="none" w="sm" len="sm"/>
          </a:ln>
        </p:spPr>
      </p:sp>
      <p:grpSp>
        <p:nvGrpSpPr>
          <p:cNvPr id="5" name="Group 5"/>
          <p:cNvGrpSpPr/>
          <p:nvPr/>
        </p:nvGrpSpPr>
        <p:grpSpPr>
          <a:xfrm>
            <a:off x="14956964" y="5095347"/>
            <a:ext cx="752007" cy="658006"/>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5FD6AB"/>
            </a:solidFill>
          </p:spPr>
        </p:sp>
        <p:sp>
          <p:nvSpPr>
            <p:cNvPr id="7" name="TextBox 7"/>
            <p:cNvSpPr txBox="1"/>
            <p:nvPr/>
          </p:nvSpPr>
          <p:spPr>
            <a:xfrm>
              <a:off x="127000" y="273050"/>
              <a:ext cx="558800" cy="387350"/>
            </a:xfrm>
            <a:prstGeom prst="rect">
              <a:avLst/>
            </a:prstGeom>
          </p:spPr>
          <p:txBody>
            <a:bodyPr lIns="50800" tIns="50800" rIns="50800" bIns="50800" rtlCol="0" anchor="ctr"/>
            <a:lstStyle/>
            <a:p>
              <a:pPr algn="ctr">
                <a:lnSpc>
                  <a:spcPts val="3299"/>
                </a:lnSpc>
              </a:pPr>
              <a:endParaRPr/>
            </a:p>
          </p:txBody>
        </p:sp>
      </p:grpSp>
      <p:grpSp>
        <p:nvGrpSpPr>
          <p:cNvPr id="8" name="Group 8"/>
          <p:cNvGrpSpPr/>
          <p:nvPr/>
        </p:nvGrpSpPr>
        <p:grpSpPr>
          <a:xfrm>
            <a:off x="2579029" y="5095347"/>
            <a:ext cx="752007" cy="658006"/>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3EDAD8"/>
            </a:solidFill>
          </p:spPr>
        </p:sp>
        <p:sp>
          <p:nvSpPr>
            <p:cNvPr id="10" name="TextBox 10"/>
            <p:cNvSpPr txBox="1"/>
            <p:nvPr/>
          </p:nvSpPr>
          <p:spPr>
            <a:xfrm>
              <a:off x="127000" y="273050"/>
              <a:ext cx="558800" cy="387350"/>
            </a:xfrm>
            <a:prstGeom prst="rect">
              <a:avLst/>
            </a:prstGeom>
          </p:spPr>
          <p:txBody>
            <a:bodyPr lIns="50800" tIns="50800" rIns="50800" bIns="50800" rtlCol="0" anchor="ctr"/>
            <a:lstStyle/>
            <a:p>
              <a:pPr algn="ctr">
                <a:lnSpc>
                  <a:spcPts val="3299"/>
                </a:lnSpc>
              </a:pPr>
              <a:endParaRPr/>
            </a:p>
          </p:txBody>
        </p:sp>
      </p:grpSp>
      <p:grpSp>
        <p:nvGrpSpPr>
          <p:cNvPr id="11" name="Group 11"/>
          <p:cNvGrpSpPr/>
          <p:nvPr/>
        </p:nvGrpSpPr>
        <p:grpSpPr>
          <a:xfrm rot="-10800000">
            <a:off x="8767996" y="6039103"/>
            <a:ext cx="752007" cy="658006"/>
            <a:chOff x="0" y="0"/>
            <a:chExt cx="812800" cy="711200"/>
          </a:xfrm>
        </p:grpSpPr>
        <p:sp>
          <p:nvSpPr>
            <p:cNvPr id="12" name="Freeform 1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69EFF"/>
            </a:solidFill>
          </p:spPr>
        </p:sp>
        <p:sp>
          <p:nvSpPr>
            <p:cNvPr id="13" name="TextBox 13"/>
            <p:cNvSpPr txBox="1"/>
            <p:nvPr/>
          </p:nvSpPr>
          <p:spPr>
            <a:xfrm>
              <a:off x="127000" y="273050"/>
              <a:ext cx="558800" cy="387350"/>
            </a:xfrm>
            <a:prstGeom prst="rect">
              <a:avLst/>
            </a:prstGeom>
          </p:spPr>
          <p:txBody>
            <a:bodyPr lIns="50800" tIns="50800" rIns="50800" bIns="50800" rtlCol="0" anchor="ctr"/>
            <a:lstStyle/>
            <a:p>
              <a:pPr algn="ctr">
                <a:lnSpc>
                  <a:spcPts val="3299"/>
                </a:lnSpc>
              </a:pPr>
              <a:endParaRPr/>
            </a:p>
          </p:txBody>
        </p:sp>
      </p:grpSp>
      <p:sp>
        <p:nvSpPr>
          <p:cNvPr id="14" name="Freeform 14"/>
          <p:cNvSpPr/>
          <p:nvPr/>
        </p:nvSpPr>
        <p:spPr>
          <a:xfrm>
            <a:off x="1307933" y="1687887"/>
            <a:ext cx="3294198" cy="3335281"/>
          </a:xfrm>
          <a:custGeom>
            <a:avLst/>
            <a:gdLst/>
            <a:ahLst/>
            <a:cxnLst/>
            <a:rect l="l" t="t" r="r" b="b"/>
            <a:pathLst>
              <a:path w="3294198" h="3335281">
                <a:moveTo>
                  <a:pt x="0" y="0"/>
                </a:moveTo>
                <a:lnTo>
                  <a:pt x="3294198" y="0"/>
                </a:lnTo>
                <a:lnTo>
                  <a:pt x="3294198" y="3335282"/>
                </a:lnTo>
                <a:lnTo>
                  <a:pt x="0" y="3335282"/>
                </a:lnTo>
                <a:lnTo>
                  <a:pt x="0" y="0"/>
                </a:lnTo>
                <a:close/>
              </a:path>
            </a:pathLst>
          </a:custGeom>
          <a:blipFill>
            <a:blip r:embed="rId2"/>
            <a:stretch>
              <a:fillRect l="-51726" r="-51054"/>
            </a:stretch>
          </a:blipFill>
        </p:spPr>
      </p:sp>
      <p:sp>
        <p:nvSpPr>
          <p:cNvPr id="15" name="Freeform 15"/>
          <p:cNvSpPr/>
          <p:nvPr/>
        </p:nvSpPr>
        <p:spPr>
          <a:xfrm>
            <a:off x="7607608" y="6925967"/>
            <a:ext cx="3072784" cy="3072784"/>
          </a:xfrm>
          <a:custGeom>
            <a:avLst/>
            <a:gdLst/>
            <a:ahLst/>
            <a:cxnLst/>
            <a:rect l="l" t="t" r="r" b="b"/>
            <a:pathLst>
              <a:path w="3072784" h="3072784">
                <a:moveTo>
                  <a:pt x="0" y="0"/>
                </a:moveTo>
                <a:lnTo>
                  <a:pt x="3072784" y="0"/>
                </a:lnTo>
                <a:lnTo>
                  <a:pt x="3072784" y="3072784"/>
                </a:lnTo>
                <a:lnTo>
                  <a:pt x="0" y="3072784"/>
                </a:lnTo>
                <a:lnTo>
                  <a:pt x="0" y="0"/>
                </a:lnTo>
                <a:close/>
              </a:path>
            </a:pathLst>
          </a:custGeom>
          <a:blipFill>
            <a:blip r:embed="rId3"/>
            <a:stretch>
              <a:fillRect/>
            </a:stretch>
          </a:blipFill>
        </p:spPr>
      </p:sp>
      <p:sp>
        <p:nvSpPr>
          <p:cNvPr id="16" name="Freeform 16"/>
          <p:cNvSpPr/>
          <p:nvPr/>
        </p:nvSpPr>
        <p:spPr>
          <a:xfrm>
            <a:off x="13774247" y="1796807"/>
            <a:ext cx="3117442" cy="3117442"/>
          </a:xfrm>
          <a:custGeom>
            <a:avLst/>
            <a:gdLst/>
            <a:ahLst/>
            <a:cxnLst/>
            <a:rect l="l" t="t" r="r" b="b"/>
            <a:pathLst>
              <a:path w="3117442" h="3117442">
                <a:moveTo>
                  <a:pt x="0" y="0"/>
                </a:moveTo>
                <a:lnTo>
                  <a:pt x="3117442" y="0"/>
                </a:lnTo>
                <a:lnTo>
                  <a:pt x="3117442" y="3117442"/>
                </a:lnTo>
                <a:lnTo>
                  <a:pt x="0" y="3117442"/>
                </a:lnTo>
                <a:lnTo>
                  <a:pt x="0" y="0"/>
                </a:lnTo>
                <a:close/>
              </a:path>
            </a:pathLst>
          </a:custGeom>
          <a:blipFill>
            <a:blip r:embed="rId4"/>
            <a:stretch>
              <a:fillRect/>
            </a:stretch>
          </a:blipFill>
        </p:spPr>
      </p:sp>
      <p:sp>
        <p:nvSpPr>
          <p:cNvPr id="17" name="TextBox 17"/>
          <p:cNvSpPr txBox="1"/>
          <p:nvPr/>
        </p:nvSpPr>
        <p:spPr>
          <a:xfrm>
            <a:off x="1028700" y="576199"/>
            <a:ext cx="14291212" cy="876427"/>
          </a:xfrm>
          <a:prstGeom prst="rect">
            <a:avLst/>
          </a:prstGeom>
        </p:spPr>
        <p:txBody>
          <a:bodyPr lIns="0" tIns="0" rIns="0" bIns="0" rtlCol="0" anchor="t">
            <a:spAutoFit/>
          </a:bodyPr>
          <a:lstStyle/>
          <a:p>
            <a:pPr>
              <a:lnSpc>
                <a:spcPts val="6944"/>
              </a:lnSpc>
            </a:pPr>
            <a:r>
              <a:rPr lang="en-US" sz="5600" spc="-168">
                <a:solidFill>
                  <a:srgbClr val="3EDAD8"/>
                </a:solidFill>
                <a:latin typeface="Aileron Heavy"/>
              </a:rPr>
              <a:t>2.  Optionale Ziele</a:t>
            </a:r>
          </a:p>
        </p:txBody>
      </p:sp>
      <p:sp>
        <p:nvSpPr>
          <p:cNvPr id="18" name="TextBox 18"/>
          <p:cNvSpPr txBox="1"/>
          <p:nvPr/>
        </p:nvSpPr>
        <p:spPr>
          <a:xfrm>
            <a:off x="524718" y="6620910"/>
            <a:ext cx="4860627" cy="2794731"/>
          </a:xfrm>
          <a:prstGeom prst="rect">
            <a:avLst/>
          </a:prstGeom>
        </p:spPr>
        <p:txBody>
          <a:bodyPr lIns="0" tIns="0" rIns="0" bIns="0" rtlCol="0" anchor="t">
            <a:spAutoFit/>
          </a:bodyPr>
          <a:lstStyle/>
          <a:p>
            <a:pPr algn="ctr">
              <a:lnSpc>
                <a:spcPts val="5559"/>
              </a:lnSpc>
            </a:pPr>
            <a:r>
              <a:rPr lang="en-US" sz="3971">
                <a:solidFill>
                  <a:srgbClr val="FFFFFF"/>
                </a:solidFill>
                <a:latin typeface="Canva Sans Bold"/>
              </a:rPr>
              <a:t>Twingate + RDP</a:t>
            </a:r>
          </a:p>
          <a:p>
            <a:pPr marL="857390" lvl="1" indent="-428695">
              <a:lnSpc>
                <a:spcPts val="5559"/>
              </a:lnSpc>
              <a:buFont typeface="Arial"/>
              <a:buChar char="•"/>
            </a:pPr>
            <a:r>
              <a:rPr lang="en-US" sz="3971">
                <a:solidFill>
                  <a:srgbClr val="FFFFFF"/>
                </a:solidFill>
                <a:latin typeface="Canva Sans"/>
              </a:rPr>
              <a:t>VPN Verbindung</a:t>
            </a:r>
          </a:p>
          <a:p>
            <a:pPr marL="857390" lvl="1" indent="-428695">
              <a:lnSpc>
                <a:spcPts val="5559"/>
              </a:lnSpc>
              <a:buFont typeface="Arial"/>
              <a:buChar char="•"/>
            </a:pPr>
            <a:r>
              <a:rPr lang="en-US" sz="3971">
                <a:solidFill>
                  <a:srgbClr val="FFFFFF"/>
                </a:solidFill>
                <a:latin typeface="Canva Sans"/>
              </a:rPr>
              <a:t>RDP Verbindung</a:t>
            </a:r>
          </a:p>
          <a:p>
            <a:pPr marL="857390" lvl="1" indent="-428695">
              <a:lnSpc>
                <a:spcPts val="5559"/>
              </a:lnSpc>
              <a:buFont typeface="Arial"/>
              <a:buChar char="•"/>
            </a:pPr>
            <a:r>
              <a:rPr lang="en-US" sz="3971">
                <a:solidFill>
                  <a:srgbClr val="FFFFFF"/>
                </a:solidFill>
                <a:latin typeface="Canva Sans"/>
              </a:rPr>
              <a:t>RDP über VPN</a:t>
            </a:r>
          </a:p>
        </p:txBody>
      </p:sp>
      <p:sp>
        <p:nvSpPr>
          <p:cNvPr id="19" name="TextBox 19"/>
          <p:cNvSpPr txBox="1"/>
          <p:nvPr/>
        </p:nvSpPr>
        <p:spPr>
          <a:xfrm>
            <a:off x="6577385" y="2348769"/>
            <a:ext cx="5133231" cy="2794731"/>
          </a:xfrm>
          <a:prstGeom prst="rect">
            <a:avLst/>
          </a:prstGeom>
        </p:spPr>
        <p:txBody>
          <a:bodyPr lIns="0" tIns="0" rIns="0" bIns="0" rtlCol="0" anchor="t">
            <a:spAutoFit/>
          </a:bodyPr>
          <a:lstStyle/>
          <a:p>
            <a:pPr algn="ctr">
              <a:lnSpc>
                <a:spcPts val="5559"/>
              </a:lnSpc>
            </a:pPr>
            <a:r>
              <a:rPr lang="en-US" sz="3971">
                <a:solidFill>
                  <a:srgbClr val="FFFFFF"/>
                </a:solidFill>
                <a:latin typeface="Canva Sans Bold"/>
              </a:rPr>
              <a:t>TimeStamp</a:t>
            </a:r>
          </a:p>
          <a:p>
            <a:pPr marL="857390" lvl="1" indent="-428695">
              <a:lnSpc>
                <a:spcPts val="5559"/>
              </a:lnSpc>
              <a:buFont typeface="Arial"/>
              <a:buChar char="•"/>
            </a:pPr>
            <a:r>
              <a:rPr lang="en-US" sz="3971">
                <a:solidFill>
                  <a:srgbClr val="FFFFFF"/>
                </a:solidFill>
                <a:latin typeface="Canva Sans"/>
              </a:rPr>
              <a:t>Bei Logon starten</a:t>
            </a:r>
          </a:p>
          <a:p>
            <a:pPr marL="857390" lvl="1" indent="-428695">
              <a:lnSpc>
                <a:spcPts val="5559"/>
              </a:lnSpc>
              <a:buFont typeface="Arial"/>
              <a:buChar char="•"/>
            </a:pPr>
            <a:r>
              <a:rPr lang="en-US" sz="3971">
                <a:solidFill>
                  <a:srgbClr val="FFFFFF"/>
                </a:solidFill>
                <a:latin typeface="Canva Sans"/>
              </a:rPr>
              <a:t>User Abfrage</a:t>
            </a:r>
          </a:p>
          <a:p>
            <a:pPr marL="857390" lvl="1" indent="-428695">
              <a:lnSpc>
                <a:spcPts val="5559"/>
              </a:lnSpc>
              <a:buFont typeface="Arial"/>
              <a:buChar char="•"/>
            </a:pPr>
            <a:r>
              <a:rPr lang="en-US" sz="3971">
                <a:solidFill>
                  <a:srgbClr val="FFFFFF"/>
                </a:solidFill>
                <a:latin typeface="Canva Sans"/>
              </a:rPr>
              <a:t>Status anzeigen</a:t>
            </a:r>
          </a:p>
        </p:txBody>
      </p:sp>
      <p:sp>
        <p:nvSpPr>
          <p:cNvPr id="20" name="TextBox 20"/>
          <p:cNvSpPr txBox="1"/>
          <p:nvPr/>
        </p:nvSpPr>
        <p:spPr>
          <a:xfrm>
            <a:off x="12377936" y="6620910"/>
            <a:ext cx="5910064" cy="2794731"/>
          </a:xfrm>
          <a:prstGeom prst="rect">
            <a:avLst/>
          </a:prstGeom>
        </p:spPr>
        <p:txBody>
          <a:bodyPr lIns="0" tIns="0" rIns="0" bIns="0" rtlCol="0" anchor="t">
            <a:spAutoFit/>
          </a:bodyPr>
          <a:lstStyle/>
          <a:p>
            <a:pPr algn="ctr">
              <a:lnSpc>
                <a:spcPts val="5559"/>
              </a:lnSpc>
            </a:pPr>
            <a:r>
              <a:rPr lang="en-US" sz="3971">
                <a:solidFill>
                  <a:srgbClr val="FFFFFF"/>
                </a:solidFill>
                <a:latin typeface="Canva Sans Bold"/>
              </a:rPr>
              <a:t>EMCO Remote Installer</a:t>
            </a:r>
          </a:p>
          <a:p>
            <a:pPr marL="857390" lvl="1" indent="-428695">
              <a:lnSpc>
                <a:spcPts val="5559"/>
              </a:lnSpc>
              <a:buFont typeface="Arial"/>
              <a:buChar char="•"/>
            </a:pPr>
            <a:r>
              <a:rPr lang="en-US" sz="3971">
                <a:solidFill>
                  <a:srgbClr val="FFFFFF"/>
                </a:solidFill>
                <a:latin typeface="Canva Sans"/>
              </a:rPr>
              <a:t>Software Verteiler</a:t>
            </a:r>
          </a:p>
          <a:p>
            <a:pPr marL="857390" lvl="1" indent="-428695">
              <a:lnSpc>
                <a:spcPts val="5559"/>
              </a:lnSpc>
              <a:buFont typeface="Arial"/>
              <a:buChar char="•"/>
            </a:pPr>
            <a:r>
              <a:rPr lang="en-US" sz="3971">
                <a:solidFill>
                  <a:srgbClr val="FFFFFF"/>
                </a:solidFill>
                <a:latin typeface="Canva Sans"/>
              </a:rPr>
              <a:t>Software entfernen</a:t>
            </a:r>
          </a:p>
          <a:p>
            <a:pPr marL="857390" lvl="1" indent="-428695">
              <a:lnSpc>
                <a:spcPts val="5559"/>
              </a:lnSpc>
              <a:buFont typeface="Arial"/>
              <a:buChar char="•"/>
            </a:pPr>
            <a:r>
              <a:rPr lang="en-US" sz="3971">
                <a:solidFill>
                  <a:srgbClr val="FFFFFF"/>
                </a:solidFill>
                <a:latin typeface="Canva Sans"/>
              </a:rPr>
              <a:t>Software anzeigen</a:t>
            </a:r>
          </a:p>
        </p:txBody>
      </p:sp>
      <p:grpSp>
        <p:nvGrpSpPr>
          <p:cNvPr id="21" name="Group 21"/>
          <p:cNvGrpSpPr/>
          <p:nvPr/>
        </p:nvGrpSpPr>
        <p:grpSpPr>
          <a:xfrm>
            <a:off x="0" y="10124017"/>
            <a:ext cx="16192500" cy="172508"/>
            <a:chOff x="0" y="0"/>
            <a:chExt cx="4264691" cy="45434"/>
          </a:xfrm>
        </p:grpSpPr>
        <p:sp>
          <p:nvSpPr>
            <p:cNvPr id="22" name="Freeform 22"/>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EDAD8"/>
            </a:solidFill>
          </p:spPr>
        </p:sp>
        <p:sp>
          <p:nvSpPr>
            <p:cNvPr id="23" name="TextBox 23"/>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grpSp>
        <p:nvGrpSpPr>
          <p:cNvPr id="24" name="Group 24"/>
          <p:cNvGrpSpPr/>
          <p:nvPr/>
        </p:nvGrpSpPr>
        <p:grpSpPr>
          <a:xfrm>
            <a:off x="0" y="0"/>
            <a:ext cx="16192500" cy="172508"/>
            <a:chOff x="0" y="0"/>
            <a:chExt cx="4264691" cy="45434"/>
          </a:xfrm>
        </p:grpSpPr>
        <p:sp>
          <p:nvSpPr>
            <p:cNvPr id="25" name="Freeform 25"/>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EDAD8"/>
            </a:solidFill>
          </p:spPr>
        </p:sp>
        <p:sp>
          <p:nvSpPr>
            <p:cNvPr id="26" name="TextBox 26"/>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AutoShape 2"/>
          <p:cNvSpPr/>
          <p:nvPr/>
        </p:nvSpPr>
        <p:spPr>
          <a:xfrm>
            <a:off x="9144000" y="5655778"/>
            <a:ext cx="9144000" cy="0"/>
          </a:xfrm>
          <a:prstGeom prst="line">
            <a:avLst/>
          </a:prstGeom>
          <a:ln w="285750" cap="flat">
            <a:solidFill>
              <a:srgbClr val="069EFF"/>
            </a:solidFill>
            <a:prstDash val="solid"/>
            <a:headEnd type="none" w="sm" len="sm"/>
            <a:tailEnd type="none" w="sm" len="sm"/>
          </a:ln>
        </p:spPr>
      </p:sp>
      <p:sp>
        <p:nvSpPr>
          <p:cNvPr id="3" name="AutoShape 3"/>
          <p:cNvSpPr/>
          <p:nvPr/>
        </p:nvSpPr>
        <p:spPr>
          <a:xfrm>
            <a:off x="0" y="5655778"/>
            <a:ext cx="9144000" cy="0"/>
          </a:xfrm>
          <a:prstGeom prst="line">
            <a:avLst/>
          </a:prstGeom>
          <a:ln w="285750" cap="flat">
            <a:solidFill>
              <a:srgbClr val="3EDAD8"/>
            </a:solidFill>
            <a:prstDash val="solid"/>
            <a:headEnd type="none" w="sm" len="sm"/>
            <a:tailEnd type="none" w="sm" len="sm"/>
          </a:ln>
        </p:spPr>
      </p:sp>
      <p:grpSp>
        <p:nvGrpSpPr>
          <p:cNvPr id="4" name="Group 4"/>
          <p:cNvGrpSpPr/>
          <p:nvPr/>
        </p:nvGrpSpPr>
        <p:grpSpPr>
          <a:xfrm>
            <a:off x="7422299" y="4854897"/>
            <a:ext cx="752007" cy="658006"/>
            <a:chOff x="0" y="0"/>
            <a:chExt cx="812800" cy="711200"/>
          </a:xfrm>
        </p:grpSpPr>
        <p:sp>
          <p:nvSpPr>
            <p:cNvPr id="5" name="Freeform 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3EDAD8"/>
            </a:solidFill>
          </p:spPr>
        </p:sp>
        <p:sp>
          <p:nvSpPr>
            <p:cNvPr id="6" name="TextBox 6"/>
            <p:cNvSpPr txBox="1"/>
            <p:nvPr/>
          </p:nvSpPr>
          <p:spPr>
            <a:xfrm>
              <a:off x="127000" y="273050"/>
              <a:ext cx="558800" cy="387350"/>
            </a:xfrm>
            <a:prstGeom prst="rect">
              <a:avLst/>
            </a:prstGeom>
          </p:spPr>
          <p:txBody>
            <a:bodyPr lIns="50800" tIns="50800" rIns="50800" bIns="50800" rtlCol="0" anchor="ctr"/>
            <a:lstStyle/>
            <a:p>
              <a:pPr algn="ctr">
                <a:lnSpc>
                  <a:spcPts val="3299"/>
                </a:lnSpc>
              </a:pPr>
              <a:endParaRPr/>
            </a:p>
          </p:txBody>
        </p:sp>
      </p:grpSp>
      <p:grpSp>
        <p:nvGrpSpPr>
          <p:cNvPr id="7" name="Group 7"/>
          <p:cNvGrpSpPr/>
          <p:nvPr/>
        </p:nvGrpSpPr>
        <p:grpSpPr>
          <a:xfrm rot="-10800000">
            <a:off x="10192412" y="5798653"/>
            <a:ext cx="752007" cy="658006"/>
            <a:chOff x="0" y="0"/>
            <a:chExt cx="812800" cy="711200"/>
          </a:xfrm>
        </p:grpSpPr>
        <p:sp>
          <p:nvSpPr>
            <p:cNvPr id="8" name="Freeform 8"/>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69EFF"/>
            </a:solidFill>
          </p:spPr>
        </p:sp>
        <p:sp>
          <p:nvSpPr>
            <p:cNvPr id="9" name="TextBox 9"/>
            <p:cNvSpPr txBox="1"/>
            <p:nvPr/>
          </p:nvSpPr>
          <p:spPr>
            <a:xfrm>
              <a:off x="127000" y="273050"/>
              <a:ext cx="558800" cy="387350"/>
            </a:xfrm>
            <a:prstGeom prst="rect">
              <a:avLst/>
            </a:prstGeom>
          </p:spPr>
          <p:txBody>
            <a:bodyPr lIns="50800" tIns="50800" rIns="50800" bIns="50800" rtlCol="0" anchor="ctr"/>
            <a:lstStyle/>
            <a:p>
              <a:pPr algn="ctr">
                <a:lnSpc>
                  <a:spcPts val="3299"/>
                </a:lnSpc>
              </a:pPr>
              <a:endParaRPr/>
            </a:p>
          </p:txBody>
        </p:sp>
      </p:grpSp>
      <p:sp>
        <p:nvSpPr>
          <p:cNvPr id="10" name="TextBox 10"/>
          <p:cNvSpPr txBox="1"/>
          <p:nvPr/>
        </p:nvSpPr>
        <p:spPr>
          <a:xfrm>
            <a:off x="1028700" y="576199"/>
            <a:ext cx="14291212" cy="876427"/>
          </a:xfrm>
          <a:prstGeom prst="rect">
            <a:avLst/>
          </a:prstGeom>
        </p:spPr>
        <p:txBody>
          <a:bodyPr lIns="0" tIns="0" rIns="0" bIns="0" rtlCol="0" anchor="t">
            <a:spAutoFit/>
          </a:bodyPr>
          <a:lstStyle/>
          <a:p>
            <a:pPr>
              <a:lnSpc>
                <a:spcPts val="6944"/>
              </a:lnSpc>
            </a:pPr>
            <a:r>
              <a:rPr lang="en-US" sz="5600" spc="-168">
                <a:solidFill>
                  <a:srgbClr val="3EDAD8"/>
                </a:solidFill>
                <a:latin typeface="Aileron Heavy"/>
              </a:rPr>
              <a:t>2.  Lernziele</a:t>
            </a:r>
          </a:p>
        </p:txBody>
      </p:sp>
      <p:sp>
        <p:nvSpPr>
          <p:cNvPr id="11" name="TextBox 11"/>
          <p:cNvSpPr txBox="1"/>
          <p:nvPr/>
        </p:nvSpPr>
        <p:spPr>
          <a:xfrm>
            <a:off x="1841078" y="2736777"/>
            <a:ext cx="14605843" cy="887095"/>
          </a:xfrm>
          <a:prstGeom prst="rect">
            <a:avLst/>
          </a:prstGeom>
        </p:spPr>
        <p:txBody>
          <a:bodyPr lIns="0" tIns="0" rIns="0" bIns="0" rtlCol="0" anchor="t">
            <a:spAutoFit/>
          </a:bodyPr>
          <a:lstStyle/>
          <a:p>
            <a:pPr>
              <a:lnSpc>
                <a:spcPts val="7279"/>
              </a:lnSpc>
            </a:pPr>
            <a:r>
              <a:rPr lang="en-US" sz="5199">
                <a:solidFill>
                  <a:srgbClr val="FFFFFF"/>
                </a:solidFill>
                <a:latin typeface="Canva Sans Bold"/>
              </a:rPr>
              <a:t>Kommunikation zwischen Linux und Windows</a:t>
            </a:r>
          </a:p>
        </p:txBody>
      </p:sp>
      <p:sp>
        <p:nvSpPr>
          <p:cNvPr id="12" name="TextBox 12"/>
          <p:cNvSpPr txBox="1"/>
          <p:nvPr/>
        </p:nvSpPr>
        <p:spPr>
          <a:xfrm>
            <a:off x="2494186" y="7549869"/>
            <a:ext cx="13299629" cy="887095"/>
          </a:xfrm>
          <a:prstGeom prst="rect">
            <a:avLst/>
          </a:prstGeom>
        </p:spPr>
        <p:txBody>
          <a:bodyPr lIns="0" tIns="0" rIns="0" bIns="0" rtlCol="0" anchor="t">
            <a:spAutoFit/>
          </a:bodyPr>
          <a:lstStyle/>
          <a:p>
            <a:pPr>
              <a:lnSpc>
                <a:spcPts val="7279"/>
              </a:lnSpc>
            </a:pPr>
            <a:r>
              <a:rPr lang="en-US" sz="5199">
                <a:solidFill>
                  <a:srgbClr val="FFFFFF"/>
                </a:solidFill>
                <a:latin typeface="Canva Sans Bold"/>
              </a:rPr>
              <a:t>Routine im Umgang mit Windows Servern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807F74"/>
        </a:solidFill>
        <a:effectLst/>
      </p:bgPr>
    </p:bg>
    <p:spTree>
      <p:nvGrpSpPr>
        <p:cNvPr id="1" name=""/>
        <p:cNvGrpSpPr/>
        <p:nvPr/>
      </p:nvGrpSpPr>
      <p:grpSpPr>
        <a:xfrm>
          <a:off x="0" y="0"/>
          <a:ext cx="0" cy="0"/>
          <a:chOff x="0" y="0"/>
          <a:chExt cx="0" cy="0"/>
        </a:xfrm>
      </p:grpSpPr>
      <p:grpSp>
        <p:nvGrpSpPr>
          <p:cNvPr id="2" name="Group 2"/>
          <p:cNvGrpSpPr/>
          <p:nvPr/>
        </p:nvGrpSpPr>
        <p:grpSpPr>
          <a:xfrm>
            <a:off x="0" y="302387"/>
            <a:ext cx="18667929" cy="10655278"/>
            <a:chOff x="0" y="0"/>
            <a:chExt cx="24890572" cy="14207037"/>
          </a:xfrm>
        </p:grpSpPr>
        <p:sp>
          <p:nvSpPr>
            <p:cNvPr id="3" name="Freeform 3"/>
            <p:cNvSpPr/>
            <p:nvPr/>
          </p:nvSpPr>
          <p:spPr>
            <a:xfrm>
              <a:off x="394751" y="2428461"/>
              <a:ext cx="6829705" cy="3277501"/>
            </a:xfrm>
            <a:custGeom>
              <a:avLst/>
              <a:gdLst/>
              <a:ahLst/>
              <a:cxnLst/>
              <a:rect l="l" t="t" r="r" b="b"/>
              <a:pathLst>
                <a:path w="6829705" h="3277501">
                  <a:moveTo>
                    <a:pt x="0" y="0"/>
                  </a:moveTo>
                  <a:lnTo>
                    <a:pt x="6829705" y="0"/>
                  </a:lnTo>
                  <a:lnTo>
                    <a:pt x="6829705" y="3277501"/>
                  </a:lnTo>
                  <a:lnTo>
                    <a:pt x="0" y="3277501"/>
                  </a:lnTo>
                  <a:lnTo>
                    <a:pt x="0" y="0"/>
                  </a:lnTo>
                  <a:close/>
                </a:path>
              </a:pathLst>
            </a:custGeom>
            <a:blipFill>
              <a:blip r:embed="rId2"/>
              <a:stretch>
                <a:fillRect/>
              </a:stretch>
            </a:blipFill>
          </p:spPr>
        </p:sp>
        <p:sp>
          <p:nvSpPr>
            <p:cNvPr id="4" name="Freeform 4"/>
            <p:cNvSpPr/>
            <p:nvPr/>
          </p:nvSpPr>
          <p:spPr>
            <a:xfrm>
              <a:off x="8491213" y="0"/>
              <a:ext cx="6204557" cy="6471010"/>
            </a:xfrm>
            <a:custGeom>
              <a:avLst/>
              <a:gdLst/>
              <a:ahLst/>
              <a:cxnLst/>
              <a:rect l="l" t="t" r="r" b="b"/>
              <a:pathLst>
                <a:path w="6204557" h="6471010">
                  <a:moveTo>
                    <a:pt x="0" y="0"/>
                  </a:moveTo>
                  <a:lnTo>
                    <a:pt x="6204557" y="0"/>
                  </a:lnTo>
                  <a:lnTo>
                    <a:pt x="6204557" y="6471010"/>
                  </a:lnTo>
                  <a:lnTo>
                    <a:pt x="0" y="6471010"/>
                  </a:lnTo>
                  <a:lnTo>
                    <a:pt x="0" y="0"/>
                  </a:lnTo>
                  <a:close/>
                </a:path>
              </a:pathLst>
            </a:custGeom>
            <a:blipFill>
              <a:blip r:embed="rId3"/>
              <a:stretch>
                <a:fillRect/>
              </a:stretch>
            </a:blipFill>
          </p:spPr>
        </p:sp>
        <p:sp>
          <p:nvSpPr>
            <p:cNvPr id="5" name="Freeform 5"/>
            <p:cNvSpPr/>
            <p:nvPr/>
          </p:nvSpPr>
          <p:spPr>
            <a:xfrm>
              <a:off x="9675868" y="9111461"/>
              <a:ext cx="6790179" cy="5095576"/>
            </a:xfrm>
            <a:custGeom>
              <a:avLst/>
              <a:gdLst/>
              <a:ahLst/>
              <a:cxnLst/>
              <a:rect l="l" t="t" r="r" b="b"/>
              <a:pathLst>
                <a:path w="6790179" h="5095576">
                  <a:moveTo>
                    <a:pt x="0" y="0"/>
                  </a:moveTo>
                  <a:lnTo>
                    <a:pt x="6790179" y="0"/>
                  </a:lnTo>
                  <a:lnTo>
                    <a:pt x="6790179" y="5095576"/>
                  </a:lnTo>
                  <a:lnTo>
                    <a:pt x="0" y="5095576"/>
                  </a:lnTo>
                  <a:lnTo>
                    <a:pt x="0" y="0"/>
                  </a:lnTo>
                  <a:close/>
                </a:path>
              </a:pathLst>
            </a:custGeom>
            <a:blipFill>
              <a:blip r:embed="rId4"/>
              <a:stretch>
                <a:fillRect/>
              </a:stretch>
            </a:blipFill>
          </p:spPr>
        </p:sp>
        <p:sp>
          <p:nvSpPr>
            <p:cNvPr id="6" name="Freeform 6"/>
            <p:cNvSpPr/>
            <p:nvPr/>
          </p:nvSpPr>
          <p:spPr>
            <a:xfrm>
              <a:off x="15962527" y="6241621"/>
              <a:ext cx="8928045" cy="6699902"/>
            </a:xfrm>
            <a:custGeom>
              <a:avLst/>
              <a:gdLst/>
              <a:ahLst/>
              <a:cxnLst/>
              <a:rect l="l" t="t" r="r" b="b"/>
              <a:pathLst>
                <a:path w="8928045" h="6699902">
                  <a:moveTo>
                    <a:pt x="0" y="0"/>
                  </a:moveTo>
                  <a:lnTo>
                    <a:pt x="8928045" y="0"/>
                  </a:lnTo>
                  <a:lnTo>
                    <a:pt x="8928045" y="6699903"/>
                  </a:lnTo>
                  <a:lnTo>
                    <a:pt x="0" y="6699903"/>
                  </a:lnTo>
                  <a:lnTo>
                    <a:pt x="0" y="0"/>
                  </a:lnTo>
                  <a:close/>
                </a:path>
              </a:pathLst>
            </a:custGeom>
            <a:blipFill>
              <a:blip r:embed="rId5"/>
              <a:stretch>
                <a:fillRect/>
              </a:stretch>
            </a:blipFill>
          </p:spPr>
        </p:sp>
        <p:sp>
          <p:nvSpPr>
            <p:cNvPr id="7" name="Freeform 7"/>
            <p:cNvSpPr/>
            <p:nvPr/>
          </p:nvSpPr>
          <p:spPr>
            <a:xfrm>
              <a:off x="0" y="5705962"/>
              <a:ext cx="9935087" cy="7455620"/>
            </a:xfrm>
            <a:custGeom>
              <a:avLst/>
              <a:gdLst/>
              <a:ahLst/>
              <a:cxnLst/>
              <a:rect l="l" t="t" r="r" b="b"/>
              <a:pathLst>
                <a:path w="9935087" h="7455620">
                  <a:moveTo>
                    <a:pt x="0" y="0"/>
                  </a:moveTo>
                  <a:lnTo>
                    <a:pt x="9935087" y="0"/>
                  </a:lnTo>
                  <a:lnTo>
                    <a:pt x="9935087" y="7455620"/>
                  </a:lnTo>
                  <a:lnTo>
                    <a:pt x="0" y="7455620"/>
                  </a:lnTo>
                  <a:lnTo>
                    <a:pt x="0" y="0"/>
                  </a:lnTo>
                  <a:close/>
                </a:path>
              </a:pathLst>
            </a:custGeom>
            <a:blipFill>
              <a:blip r:embed="rId6"/>
              <a:stretch>
                <a:fillRect/>
              </a:stretch>
            </a:blipFill>
          </p:spPr>
        </p:sp>
        <p:sp>
          <p:nvSpPr>
            <p:cNvPr id="8" name="Freeform 8"/>
            <p:cNvSpPr/>
            <p:nvPr/>
          </p:nvSpPr>
          <p:spPr>
            <a:xfrm>
              <a:off x="15000718" y="229389"/>
              <a:ext cx="8011682" cy="6012232"/>
            </a:xfrm>
            <a:custGeom>
              <a:avLst/>
              <a:gdLst/>
              <a:ahLst/>
              <a:cxnLst/>
              <a:rect l="l" t="t" r="r" b="b"/>
              <a:pathLst>
                <a:path w="8011682" h="6012232">
                  <a:moveTo>
                    <a:pt x="0" y="0"/>
                  </a:moveTo>
                  <a:lnTo>
                    <a:pt x="8011682" y="0"/>
                  </a:lnTo>
                  <a:lnTo>
                    <a:pt x="8011682" y="6012232"/>
                  </a:lnTo>
                  <a:lnTo>
                    <a:pt x="0" y="6012232"/>
                  </a:lnTo>
                  <a:lnTo>
                    <a:pt x="0" y="0"/>
                  </a:lnTo>
                  <a:close/>
                </a:path>
              </a:pathLst>
            </a:custGeom>
            <a:blipFill>
              <a:blip r:embed="rId7"/>
              <a:stretch>
                <a:fillRect/>
              </a:stretch>
            </a:blipFill>
          </p:spPr>
        </p:sp>
        <p:sp>
          <p:nvSpPr>
            <p:cNvPr id="9" name="Freeform 9"/>
            <p:cNvSpPr/>
            <p:nvPr/>
          </p:nvSpPr>
          <p:spPr>
            <a:xfrm>
              <a:off x="10131527" y="6454817"/>
              <a:ext cx="5878861" cy="4411693"/>
            </a:xfrm>
            <a:custGeom>
              <a:avLst/>
              <a:gdLst/>
              <a:ahLst/>
              <a:cxnLst/>
              <a:rect l="l" t="t" r="r" b="b"/>
              <a:pathLst>
                <a:path w="5878861" h="4411693">
                  <a:moveTo>
                    <a:pt x="0" y="0"/>
                  </a:moveTo>
                  <a:lnTo>
                    <a:pt x="5878861" y="0"/>
                  </a:lnTo>
                  <a:lnTo>
                    <a:pt x="5878861" y="4411693"/>
                  </a:lnTo>
                  <a:lnTo>
                    <a:pt x="0" y="4411693"/>
                  </a:lnTo>
                  <a:lnTo>
                    <a:pt x="0" y="0"/>
                  </a:lnTo>
                  <a:close/>
                </a:path>
              </a:pathLst>
            </a:custGeom>
            <a:blipFill>
              <a:blip r:embed="rId8"/>
              <a:stretch>
                <a:fillRect/>
              </a:stretch>
            </a:blipFill>
          </p:spPr>
        </p:sp>
      </p:grpSp>
      <p:sp>
        <p:nvSpPr>
          <p:cNvPr id="10" name="TextBox 10"/>
          <p:cNvSpPr txBox="1"/>
          <p:nvPr/>
        </p:nvSpPr>
        <p:spPr>
          <a:xfrm>
            <a:off x="1028700" y="576199"/>
            <a:ext cx="14291212" cy="876427"/>
          </a:xfrm>
          <a:prstGeom prst="rect">
            <a:avLst/>
          </a:prstGeom>
        </p:spPr>
        <p:txBody>
          <a:bodyPr lIns="0" tIns="0" rIns="0" bIns="0" rtlCol="0" anchor="t">
            <a:spAutoFit/>
          </a:bodyPr>
          <a:lstStyle/>
          <a:p>
            <a:pPr>
              <a:lnSpc>
                <a:spcPts val="6944"/>
              </a:lnSpc>
            </a:pPr>
            <a:r>
              <a:rPr lang="en-US" sz="5600" spc="-168">
                <a:solidFill>
                  <a:srgbClr val="3EDAD8"/>
                </a:solidFill>
                <a:latin typeface="Aileron Heavy"/>
              </a:rPr>
              <a:t>3. Netzwerk</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627</Words>
  <Application>Microsoft Office PowerPoint</Application>
  <PresentationFormat>Benutzerdefiniert</PresentationFormat>
  <Paragraphs>174</Paragraphs>
  <Slides>27</Slides>
  <Notes>3</Notes>
  <HiddenSlides>0</HiddenSlides>
  <MMClips>1</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27</vt:i4>
      </vt:variant>
    </vt:vector>
  </HeadingPairs>
  <TitlesOfParts>
    <vt:vector size="37" baseType="lpstr">
      <vt:lpstr>Aileron Heavy Bold</vt:lpstr>
      <vt:lpstr>Aileron Heavy</vt:lpstr>
      <vt:lpstr>Arial</vt:lpstr>
      <vt:lpstr>Canva Sans Bold</vt:lpstr>
      <vt:lpstr>Calibri</vt:lpstr>
      <vt:lpstr>Canva Sans</vt:lpstr>
      <vt:lpstr>Aileron Regular</vt:lpstr>
      <vt:lpstr>Aileron Regular Bold</vt:lpstr>
      <vt:lpstr>League Spartan</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HomeNet Connect Presi</dc:title>
  <cp:lastModifiedBy>Robin Justin Schneider</cp:lastModifiedBy>
  <cp:revision>2</cp:revision>
  <dcterms:created xsi:type="dcterms:W3CDTF">2006-08-16T00:00:00Z</dcterms:created>
  <dcterms:modified xsi:type="dcterms:W3CDTF">2023-06-30T14:27:54Z</dcterms:modified>
  <dc:identifier>DAFnLn-GCrE</dc:identifier>
</cp:coreProperties>
</file>